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9" r:id="rId2"/>
    <p:sldId id="260" r:id="rId3"/>
    <p:sldId id="261" r:id="rId4"/>
    <p:sldId id="262" r:id="rId5"/>
    <p:sldId id="263" r:id="rId6"/>
    <p:sldId id="274" r:id="rId7"/>
    <p:sldId id="267" r:id="rId8"/>
    <p:sldId id="283" r:id="rId9"/>
    <p:sldId id="268" r:id="rId10"/>
    <p:sldId id="284" r:id="rId11"/>
    <p:sldId id="285" r:id="rId12"/>
    <p:sldId id="286" r:id="rId13"/>
    <p:sldId id="271" r:id="rId14"/>
    <p:sldId id="298" r:id="rId15"/>
    <p:sldId id="299" r:id="rId16"/>
    <p:sldId id="272" r:id="rId17"/>
    <p:sldId id="273" r:id="rId18"/>
    <p:sldId id="301" r:id="rId19"/>
    <p:sldId id="302" r:id="rId20"/>
    <p:sldId id="303" r:id="rId21"/>
    <p:sldId id="304" r:id="rId22"/>
    <p:sldId id="305" r:id="rId23"/>
    <p:sldId id="265" r:id="rId24"/>
    <p:sldId id="306" r:id="rId25"/>
    <p:sldId id="308" r:id="rId26"/>
    <p:sldId id="312" r:id="rId27"/>
    <p:sldId id="313" r:id="rId28"/>
    <p:sldId id="264" r:id="rId29"/>
    <p:sldId id="275" r:id="rId30"/>
    <p:sldId id="276" r:id="rId31"/>
    <p:sldId id="279" r:id="rId32"/>
    <p:sldId id="280" r:id="rId33"/>
    <p:sldId id="281" r:id="rId34"/>
    <p:sldId id="314" r:id="rId35"/>
    <p:sldId id="307" r:id="rId36"/>
    <p:sldId id="309" r:id="rId37"/>
    <p:sldId id="310" r:id="rId38"/>
    <p:sldId id="311" r:id="rId39"/>
    <p:sldId id="269" r:id="rId40"/>
    <p:sldId id="287" r:id="rId41"/>
    <p:sldId id="288" r:id="rId42"/>
    <p:sldId id="289" r:id="rId43"/>
    <p:sldId id="290" r:id="rId44"/>
    <p:sldId id="291" r:id="rId45"/>
    <p:sldId id="300" r:id="rId46"/>
    <p:sldId id="270" r:id="rId47"/>
    <p:sldId id="292" r:id="rId48"/>
    <p:sldId id="293" r:id="rId49"/>
    <p:sldId id="296" r:id="rId50"/>
    <p:sldId id="294" r:id="rId51"/>
    <p:sldId id="295" r:id="rId52"/>
    <p:sldId id="297" r:id="rId53"/>
    <p:sldId id="25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868" y="4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67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牛客寒假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算法基础集训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第二场</a:t>
            </a: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0389-39F0-84FE-6884-28D646C4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D5225-7727-F387-8ED4-343C0E4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E5F4A-F370-24D2-923A-DA184D56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111123334553213423</a:t>
            </a:r>
          </a:p>
          <a:p>
            <a:endParaRPr lang="en-US" altLang="zh-CN" dirty="0"/>
          </a:p>
          <a:p>
            <a:r>
              <a:rPr lang="zh-CN" altLang="en-US" dirty="0"/>
              <a:t>第一次选哪个？ </a:t>
            </a:r>
            <a:endParaRPr lang="en-US" altLang="zh-CN" dirty="0"/>
          </a:p>
          <a:p>
            <a:r>
              <a:rPr lang="en-US" altLang="zh-CN" dirty="0"/>
              <a:t>5</a:t>
            </a:r>
          </a:p>
          <a:p>
            <a:r>
              <a:rPr lang="zh-CN" altLang="en-US" dirty="0"/>
              <a:t>他是所有数字里面最后一次出现最晚的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92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C5165-0A8C-5750-D2F3-6932484D7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E9D82-D656-9EF7-EB48-F36FCD1B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2B1DB-7A17-3BE7-B048-4D4CC324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维护每个数的最后一次出现</a:t>
            </a:r>
            <a:endParaRPr lang="en-US" altLang="zh-CN" dirty="0"/>
          </a:p>
          <a:p>
            <a:r>
              <a:rPr lang="zh-CN" altLang="en-US" dirty="0"/>
              <a:t>选最靠前的  删掉他及其后面的所有数字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下一次再找每个数最后一次出现（但是这样的话如果有的数没有了，就会导致要一直找到最前面）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将每个数的出现位置放到一个容器里面 </a:t>
            </a:r>
            <a:endParaRPr lang="en-US" altLang="zh-CN" dirty="0"/>
          </a:p>
          <a:p>
            <a:r>
              <a:rPr lang="zh-CN" altLang="en-US" dirty="0"/>
              <a:t>先找到最后一次出现最早的  将它后面出现数字和对应的位置都从容器里面删掉</a:t>
            </a:r>
            <a:endParaRPr lang="en-US" altLang="zh-CN" dirty="0"/>
          </a:p>
          <a:p>
            <a:r>
              <a:rPr lang="zh-CN" altLang="en-US" dirty="0"/>
              <a:t>这样容器的最后还是保存的每个数最后出现的位置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30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8A7CD-58CC-BFD0-480A-3E35F24E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8C615-2756-77AA-A063-1EE098E8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0E043-8AA1-AC59-D4D8-17A99A79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3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F8B7-0F76-403C-C6F4-2D6B9EFD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D4133-6584-CD6C-E34F-7C7CEE7B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Short Path (plus)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BC18A-62EC-0B00-526C-C2A0DA71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>
                <a:effectLst/>
              </a:rPr>
              <a:t>Tokitsukaze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有一张</a:t>
            </a:r>
            <a:r>
              <a:rPr lang="en-US" altLang="zh-CN" dirty="0"/>
              <a:t>n</a:t>
            </a:r>
            <a:r>
              <a:rPr lang="zh-CN" altLang="en-US" dirty="0">
                <a:effectLst/>
              </a:rPr>
              <a:t>个顶点的完全图 </a:t>
            </a:r>
            <a:r>
              <a:rPr lang="en-US" altLang="zh-CN" dirty="0"/>
              <a:t>G</a:t>
            </a:r>
            <a:r>
              <a:rPr lang="en-US" altLang="zh-CN" dirty="0">
                <a:effectLst/>
              </a:rPr>
              <a:t>, </a:t>
            </a:r>
            <a:r>
              <a:rPr lang="zh-CN" altLang="en-US" dirty="0">
                <a:effectLst/>
              </a:rPr>
              <a:t>顶点编号是 </a:t>
            </a:r>
            <a:r>
              <a:rPr lang="en-US" altLang="zh-CN" dirty="0"/>
              <a:t>1</a:t>
            </a:r>
            <a:r>
              <a:rPr lang="zh-CN" altLang="en-US" dirty="0">
                <a:effectLst/>
              </a:rPr>
              <a:t>到 </a:t>
            </a:r>
            <a:r>
              <a:rPr lang="en-US" altLang="zh-CN" dirty="0"/>
              <a:t>n</a:t>
            </a:r>
            <a:r>
              <a:rPr lang="zh-CN" altLang="en-US" dirty="0">
                <a:effectLst/>
              </a:rPr>
              <a:t>，编号为 </a:t>
            </a:r>
            <a:r>
              <a:rPr lang="en-US" altLang="zh-CN" dirty="0" err="1"/>
              <a:t>i</a:t>
            </a:r>
            <a:r>
              <a:rPr lang="zh-CN" altLang="en-US" dirty="0">
                <a:effectLst/>
              </a:rPr>
              <a:t> 的顶点的值是 </a:t>
            </a:r>
            <a:r>
              <a:rPr lang="en-US" altLang="zh-CN" dirty="0"/>
              <a:t>ai</a:t>
            </a:r>
            <a:r>
              <a:rPr lang="zh-CN" altLang="en-US" dirty="0"/>
              <a:t>​</a:t>
            </a:r>
            <a:endParaRPr lang="en-US" altLang="zh-CN" dirty="0"/>
          </a:p>
          <a:p>
            <a:r>
              <a:rPr lang="zh-CN" altLang="en-US" dirty="0">
                <a:effectLst/>
              </a:rPr>
              <a:t>完全图指的是每对顶点之间都恰好有一条无向边的图。对于顶点 </a:t>
            </a:r>
            <a:r>
              <a:rPr lang="en-US" altLang="zh-CN" dirty="0"/>
              <a:t>u</a:t>
            </a:r>
            <a:r>
              <a:rPr lang="zh-CN" altLang="en-US" dirty="0">
                <a:effectLst/>
              </a:rPr>
              <a:t> 和顶点 </a:t>
            </a:r>
            <a:r>
              <a:rPr lang="en-US" altLang="zh-CN" dirty="0">
                <a:effectLst/>
              </a:rPr>
              <a:t>v </a:t>
            </a:r>
            <a:r>
              <a:rPr lang="zh-CN" altLang="en-US" dirty="0">
                <a:effectLst/>
              </a:rPr>
              <a:t>之间的无向边，边权计算方式如下：</a:t>
            </a:r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</a:rPr>
              <a:t>定义 </a:t>
            </a:r>
            <a:r>
              <a:rPr lang="en-US" altLang="zh-CN" dirty="0" err="1"/>
              <a:t>dist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 </a:t>
            </a:r>
            <a:r>
              <a:rPr lang="zh-CN" altLang="en-US" dirty="0">
                <a:effectLst/>
              </a:rPr>
              <a:t>表示顶点 </a:t>
            </a:r>
            <a:r>
              <a:rPr lang="en-US" altLang="zh-CN" dirty="0" err="1"/>
              <a:t>i</a:t>
            </a:r>
            <a:r>
              <a:rPr lang="zh-CN" altLang="en-US" dirty="0">
                <a:effectLst/>
              </a:rPr>
              <a:t>为起点，顶点 </a:t>
            </a:r>
            <a:r>
              <a:rPr lang="en-US" altLang="zh-CN" dirty="0"/>
              <a:t>j</a:t>
            </a:r>
            <a:r>
              <a:rPr lang="zh-CN" altLang="en-US" dirty="0">
                <a:effectLst/>
              </a:rPr>
              <a:t>为终点的最短路。求 </a:t>
            </a:r>
            <a:r>
              <a:rPr lang="zh-CN" altLang="en-US" dirty="0"/>
              <a:t>∑​</a:t>
            </a:r>
            <a:r>
              <a:rPr lang="en-US" altLang="zh-CN" dirty="0" err="1"/>
              <a:t>dist</a:t>
            </a:r>
            <a:r>
              <a:rPr lang="en-US" altLang="zh-CN" dirty="0"/>
              <a:t>(</a:t>
            </a:r>
            <a:r>
              <a:rPr lang="en-US" altLang="zh-CN" dirty="0" err="1"/>
              <a:t>i,</a:t>
            </a:r>
            <a:r>
              <a:rPr lang="en-US" altLang="zh-CN" dirty="0" err="1">
                <a:effectLst/>
              </a:rPr>
              <a:t>j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1≤T≤2⋅10^5  , 1≤n≤2⋅10^5, 1≤a[</a:t>
            </a:r>
            <a:r>
              <a:rPr lang="en-US" altLang="zh-CN" dirty="0" err="1"/>
              <a:t>i</a:t>
            </a:r>
            <a:r>
              <a:rPr lang="en-US" altLang="zh-CN" dirty="0"/>
              <a:t>]≤2⋅10^5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2695C-DE2C-9475-EF99-78D0FFBB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66" y="3428999"/>
            <a:ext cx="45815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6C98-2B7C-3811-2F68-E000FB25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353A7-D3C9-EA09-BAB1-BB75A2EF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9201E-E909-8B28-5CCC-2CAE62A6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这个边权式子到底是什么？  通过分类讨论去掉绝对值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0EE25A-CC11-1260-5090-9D2A6C63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80" y="2314575"/>
            <a:ext cx="45815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0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28C22-734A-23AF-5EC7-A32FB78E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F8FF2-3EF4-C435-8BAF-1DEC30F8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29D19-B668-CE76-63D5-6591F1D2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边权是两个点中较大的权值</a:t>
            </a:r>
            <a:r>
              <a:rPr lang="en-US" altLang="zh-CN" dirty="0"/>
              <a:t>*2</a:t>
            </a:r>
          </a:p>
          <a:p>
            <a:endParaRPr lang="en-US" altLang="zh-CN" dirty="0"/>
          </a:p>
          <a:p>
            <a:r>
              <a:rPr lang="zh-CN" altLang="en-US" dirty="0"/>
              <a:t>所有的点权都是正的 </a:t>
            </a:r>
            <a:r>
              <a:rPr lang="en-US" altLang="zh-CN" dirty="0"/>
              <a:t>——</a:t>
            </a:r>
            <a:r>
              <a:rPr lang="zh-CN" altLang="en-US" dirty="0"/>
              <a:t>所以最短路中就不会发生绕路</a:t>
            </a:r>
            <a:r>
              <a:rPr lang="en-US" altLang="zh-CN" dirty="0"/>
              <a:t>——</a:t>
            </a:r>
            <a:r>
              <a:rPr lang="zh-CN" altLang="en-US" dirty="0"/>
              <a:t>一旦绕路边权会越变越大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个点  点权分别是</a:t>
            </a:r>
            <a:endParaRPr lang="en-US" altLang="zh-CN" dirty="0"/>
          </a:p>
          <a:p>
            <a:r>
              <a:rPr lang="en-US" altLang="zh-CN" dirty="0"/>
              <a:t>1 4 5 6 8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26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C8F4F-2660-F60E-8706-74130DE4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4D9D2-9D54-B9A6-28FB-AC7CE024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Short Path (minus)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E61DA-0E00-7240-E7C4-DD39279E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>
                <a:effectLst/>
              </a:rPr>
              <a:t>Tokitsukaze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有一张</a:t>
            </a:r>
            <a:r>
              <a:rPr lang="en-US" altLang="zh-CN" dirty="0"/>
              <a:t>n</a:t>
            </a:r>
            <a:r>
              <a:rPr lang="zh-CN" altLang="en-US" dirty="0">
                <a:effectLst/>
              </a:rPr>
              <a:t>个顶点的完全图 </a:t>
            </a:r>
            <a:r>
              <a:rPr lang="en-US" altLang="zh-CN" dirty="0"/>
              <a:t>G</a:t>
            </a:r>
            <a:r>
              <a:rPr lang="en-US" altLang="zh-CN" dirty="0">
                <a:effectLst/>
              </a:rPr>
              <a:t>, </a:t>
            </a:r>
            <a:r>
              <a:rPr lang="zh-CN" altLang="en-US" dirty="0">
                <a:effectLst/>
              </a:rPr>
              <a:t>顶点编号是 </a:t>
            </a:r>
            <a:r>
              <a:rPr lang="en-US" altLang="zh-CN" dirty="0"/>
              <a:t>1</a:t>
            </a:r>
            <a:r>
              <a:rPr lang="zh-CN" altLang="en-US" dirty="0">
                <a:effectLst/>
              </a:rPr>
              <a:t>到 </a:t>
            </a:r>
            <a:r>
              <a:rPr lang="en-US" altLang="zh-CN" dirty="0"/>
              <a:t>n</a:t>
            </a:r>
            <a:r>
              <a:rPr lang="zh-CN" altLang="en-US" dirty="0">
                <a:effectLst/>
              </a:rPr>
              <a:t>，编号为 </a:t>
            </a:r>
            <a:r>
              <a:rPr lang="en-US" altLang="zh-CN" dirty="0" err="1"/>
              <a:t>i</a:t>
            </a:r>
            <a:r>
              <a:rPr lang="zh-CN" altLang="en-US" dirty="0">
                <a:effectLst/>
              </a:rPr>
              <a:t> 的顶点的值是 </a:t>
            </a:r>
            <a:r>
              <a:rPr lang="en-US" altLang="zh-CN" dirty="0"/>
              <a:t>ai</a:t>
            </a:r>
            <a:r>
              <a:rPr lang="zh-CN" altLang="en-US" dirty="0"/>
              <a:t>​</a:t>
            </a:r>
            <a:endParaRPr lang="en-US" altLang="zh-CN" dirty="0"/>
          </a:p>
          <a:p>
            <a:r>
              <a:rPr lang="zh-CN" altLang="en-US" dirty="0">
                <a:effectLst/>
              </a:rPr>
              <a:t>完全图指的是每对顶点之间都恰好有一条无向边的图。对于顶点 </a:t>
            </a:r>
            <a:r>
              <a:rPr lang="en-US" altLang="zh-CN" dirty="0"/>
              <a:t>u</a:t>
            </a:r>
            <a:r>
              <a:rPr lang="zh-CN" altLang="en-US" dirty="0">
                <a:effectLst/>
              </a:rPr>
              <a:t> 和顶点 </a:t>
            </a:r>
            <a:r>
              <a:rPr lang="en-US" altLang="zh-CN" dirty="0">
                <a:effectLst/>
              </a:rPr>
              <a:t>v </a:t>
            </a:r>
            <a:r>
              <a:rPr lang="zh-CN" altLang="en-US" dirty="0">
                <a:effectLst/>
              </a:rPr>
              <a:t>之间的无向边，边权计算方式如下：</a:t>
            </a:r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effectLst/>
              </a:rPr>
              <a:t>定义 </a:t>
            </a:r>
            <a:r>
              <a:rPr lang="en-US" altLang="zh-CN" dirty="0" err="1"/>
              <a:t>dist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 </a:t>
            </a:r>
            <a:r>
              <a:rPr lang="zh-CN" altLang="en-US" dirty="0">
                <a:effectLst/>
              </a:rPr>
              <a:t>表示顶点 </a:t>
            </a:r>
            <a:r>
              <a:rPr lang="en-US" altLang="zh-CN" dirty="0" err="1"/>
              <a:t>i</a:t>
            </a:r>
            <a:r>
              <a:rPr lang="zh-CN" altLang="en-US" dirty="0">
                <a:effectLst/>
              </a:rPr>
              <a:t>为起点，顶点 </a:t>
            </a:r>
            <a:r>
              <a:rPr lang="en-US" altLang="zh-CN" dirty="0"/>
              <a:t>j</a:t>
            </a:r>
            <a:r>
              <a:rPr lang="zh-CN" altLang="en-US" dirty="0">
                <a:effectLst/>
              </a:rPr>
              <a:t>为终点的最短路。求 </a:t>
            </a:r>
            <a:r>
              <a:rPr lang="zh-CN" altLang="en-US" dirty="0"/>
              <a:t>∑​</a:t>
            </a:r>
            <a:r>
              <a:rPr lang="en-US" altLang="zh-CN" dirty="0" err="1"/>
              <a:t>dist</a:t>
            </a:r>
            <a:r>
              <a:rPr lang="en-US" altLang="zh-CN" dirty="0"/>
              <a:t>(</a:t>
            </a:r>
            <a:r>
              <a:rPr lang="en-US" altLang="zh-CN" dirty="0" err="1"/>
              <a:t>i,</a:t>
            </a:r>
            <a:r>
              <a:rPr lang="en-US" altLang="zh-CN" dirty="0" err="1">
                <a:effectLst/>
              </a:rPr>
              <a:t>j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1≤T≤2⋅10^5  , 1≤n≤2⋅10^5, 1≤a[</a:t>
            </a:r>
            <a:r>
              <a:rPr lang="en-US" altLang="zh-CN" dirty="0" err="1"/>
              <a:t>i</a:t>
            </a:r>
            <a:r>
              <a:rPr lang="en-US" altLang="zh-CN" dirty="0"/>
              <a:t>]≤2⋅10^5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4D04F-9559-2633-6A37-20B7871A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84" y="3525044"/>
            <a:ext cx="566941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B55CA-31F6-0549-929A-D4023895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E1574-E5F5-3EC7-44B6-7A94755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78016-2654-352F-9999-DEDB008D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边权是两个点中较小的权值</a:t>
            </a:r>
            <a:r>
              <a:rPr lang="en-US" altLang="zh-CN" dirty="0"/>
              <a:t>*2</a:t>
            </a:r>
          </a:p>
          <a:p>
            <a:endParaRPr lang="en-US" altLang="zh-CN" dirty="0"/>
          </a:p>
          <a:p>
            <a:r>
              <a:rPr lang="zh-CN" altLang="en-US" dirty="0"/>
              <a:t>较小的和较大的在绕路的时候就不太一样的</a:t>
            </a:r>
            <a:endParaRPr lang="en-US" altLang="zh-CN" dirty="0"/>
          </a:p>
          <a:p>
            <a:r>
              <a:rPr lang="zh-CN" altLang="en-US" dirty="0"/>
              <a:t>比如说 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点绕一下</a:t>
            </a:r>
            <a:endParaRPr lang="en-US" altLang="zh-CN" dirty="0"/>
          </a:p>
          <a:p>
            <a:r>
              <a:rPr lang="zh-CN" altLang="en-US" dirty="0"/>
              <a:t>绕之前路径长度是</a:t>
            </a:r>
            <a:r>
              <a:rPr lang="en-US" altLang="zh-CN" dirty="0"/>
              <a:t>2min(A,B)</a:t>
            </a:r>
          </a:p>
          <a:p>
            <a:r>
              <a:rPr lang="zh-CN" altLang="en-US" dirty="0"/>
              <a:t>绕之后是</a:t>
            </a:r>
            <a:r>
              <a:rPr lang="en-US" altLang="zh-CN" dirty="0"/>
              <a:t>2min(A,C)+2min(B,C)</a:t>
            </a:r>
          </a:p>
          <a:p>
            <a:r>
              <a:rPr lang="zh-CN" altLang="en-US" dirty="0"/>
              <a:t>如果</a:t>
            </a:r>
            <a:r>
              <a:rPr lang="en-US" altLang="zh-CN" dirty="0"/>
              <a:t>4C</a:t>
            </a:r>
            <a:r>
              <a:rPr lang="zh-CN" altLang="en-US" dirty="0"/>
              <a:t>比</a:t>
            </a:r>
            <a:r>
              <a:rPr lang="en-US" altLang="zh-CN" dirty="0"/>
              <a:t>2min(AC)</a:t>
            </a:r>
            <a:r>
              <a:rPr lang="zh-CN" altLang="en-US" dirty="0"/>
              <a:t>小，绕路是划算的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但是不会出现再引入一个点的绕路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07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E83D-1221-FA53-854E-7636CE24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0DD77-A5E1-B59D-1926-39730088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EA692-F7B2-F04C-24C0-7E75DE499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个点  点权分别是</a:t>
            </a:r>
            <a:endParaRPr lang="en-US" altLang="zh-CN" dirty="0"/>
          </a:p>
          <a:p>
            <a:r>
              <a:rPr lang="en-US" altLang="zh-CN" dirty="0"/>
              <a:t>2 3 5 8 10 18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11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8D7C-0F6B-8888-6005-C4EBCB69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18B2E-5DC9-E833-9E3E-5ACD525C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Password (easy)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FDBBD-F51D-86CF-4027-6973ABED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在古老的遗迹中找到一张破旧的卷轴，上面写着的一串长度为 </a:t>
            </a:r>
            <a:r>
              <a:rPr lang="en-US" altLang="zh-CN" dirty="0"/>
              <a:t>n </a:t>
            </a:r>
            <a:r>
              <a:rPr lang="zh-CN" altLang="en-US" dirty="0"/>
              <a:t>的数字正是打开遗迹深处宝箱的密码。虽然卷轴上的一些数字已经模糊不清，但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可以根据从世界各地打听到关于密码的情报来还原出真正的密码。令密码为整数 </a:t>
            </a:r>
            <a:r>
              <a:rPr lang="en-US" altLang="zh-CN" dirty="0"/>
              <a:t>x</a:t>
            </a:r>
            <a:r>
              <a:rPr lang="zh-CN" altLang="en-US" dirty="0"/>
              <a:t>，情报如下：</a:t>
            </a:r>
            <a:endParaRPr lang="en-US" altLang="zh-CN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 情报</a:t>
            </a:r>
            <a:r>
              <a:rPr lang="en-US" altLang="zh-CN" dirty="0"/>
              <a:t>1. x </a:t>
            </a:r>
            <a:r>
              <a:rPr lang="zh-CN" altLang="en-US" dirty="0"/>
              <a:t>没有前导 </a:t>
            </a:r>
            <a:r>
              <a:rPr lang="en-US" altLang="zh-CN" dirty="0"/>
              <a:t>0</a:t>
            </a:r>
            <a:r>
              <a:rPr lang="zh-CN" altLang="en-US" dirty="0"/>
              <a:t>。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 情报</a:t>
            </a:r>
            <a:r>
              <a:rPr lang="en-US" altLang="zh-CN" dirty="0"/>
              <a:t>2. x </a:t>
            </a:r>
            <a:r>
              <a:rPr lang="zh-CN" altLang="en-US" dirty="0"/>
              <a:t>是 </a:t>
            </a:r>
            <a:r>
              <a:rPr lang="en-US" altLang="zh-CN" dirty="0"/>
              <a:t>8 </a:t>
            </a:r>
            <a:r>
              <a:rPr lang="zh-CN" altLang="en-US" dirty="0"/>
              <a:t>的倍数。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 情报</a:t>
            </a:r>
            <a:r>
              <a:rPr lang="en-US" altLang="zh-CN" dirty="0"/>
              <a:t>3.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获得了另一个长度为 </a:t>
            </a:r>
            <a:r>
              <a:rPr lang="en-US" altLang="zh-CN" dirty="0"/>
              <a:t>n </a:t>
            </a:r>
            <a:r>
              <a:rPr lang="zh-CN" altLang="en-US" dirty="0"/>
              <a:t>的整数 </a:t>
            </a:r>
            <a:r>
              <a:rPr lang="en-US" altLang="zh-CN" dirty="0"/>
              <a:t>y</a:t>
            </a:r>
            <a:r>
              <a:rPr lang="zh-CN" altLang="en-US" dirty="0"/>
              <a:t>，密码 </a:t>
            </a:r>
            <a:r>
              <a:rPr lang="en-US" altLang="zh-CN" dirty="0"/>
              <a:t>x</a:t>
            </a:r>
            <a:r>
              <a:rPr lang="zh-CN" altLang="en-US" dirty="0"/>
              <a:t>满足 </a:t>
            </a:r>
            <a:r>
              <a:rPr lang="en-US" altLang="zh-CN" dirty="0" err="1"/>
              <a:t>x≤y</a:t>
            </a:r>
            <a:r>
              <a:rPr lang="zh-CN" altLang="en-US" dirty="0"/>
              <a:t>。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 情报</a:t>
            </a:r>
            <a:r>
              <a:rPr lang="en-US" altLang="zh-CN" dirty="0"/>
              <a:t>4. </a:t>
            </a:r>
            <a:r>
              <a:rPr lang="zh-CN" altLang="en-US" dirty="0"/>
              <a:t>在模糊不清的数字中，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知道其中一些数位上的数字是相同的，她会将这些数位使用小写字母标记出来，标记着相同字母的数位上的数字一定相同，标记着不同字母的数位上的数字一定互不相同；而另一些数字没有任何情报，它可能是 </a:t>
            </a:r>
            <a:r>
              <a:rPr lang="en-US" altLang="zh-CN" dirty="0"/>
              <a:t>'0'</a:t>
            </a:r>
            <a:r>
              <a:rPr lang="zh-CN" altLang="en-US" dirty="0"/>
              <a:t> 到 </a:t>
            </a:r>
            <a:r>
              <a:rPr lang="en-US" altLang="zh-CN" dirty="0"/>
              <a:t>'9' </a:t>
            </a:r>
            <a:r>
              <a:rPr lang="zh-CN" altLang="en-US" dirty="0"/>
              <a:t>中的任意一个，这种数字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会将它们用下划线 </a:t>
            </a:r>
            <a:r>
              <a:rPr lang="en-US" altLang="zh-CN" dirty="0"/>
              <a:t>'_'</a:t>
            </a:r>
            <a:r>
              <a:rPr lang="zh-CN" altLang="en-US" dirty="0"/>
              <a:t> 标记出来。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1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F0D4-5FE5-8CEB-2300-356189FC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ABEFIJK</a:t>
            </a:r>
            <a:r>
              <a:rPr lang="zh-CN" altLang="en-US" dirty="0"/>
              <a:t>（</a:t>
            </a:r>
            <a:r>
              <a:rPr lang="en-US" altLang="zh-CN" dirty="0"/>
              <a:t>LM</a:t>
            </a:r>
            <a:r>
              <a:rPr lang="zh-CN" altLang="en-US" dirty="0"/>
              <a:t>不讲）</a:t>
            </a:r>
            <a:r>
              <a:rPr lang="en-US" altLang="zh-CN" dirty="0"/>
              <a:t>DCGH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B1DC973-741F-E1DE-786D-8E0ABBA9C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359587"/>
              </p:ext>
            </p:extLst>
          </p:nvPr>
        </p:nvGraphicFramePr>
        <p:xfrm>
          <a:off x="838198" y="1499054"/>
          <a:ext cx="10243460" cy="51840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82024">
                  <a:extLst>
                    <a:ext uri="{9D8B030D-6E8A-4147-A177-3AD203B41FA5}">
                      <a16:colId xmlns:a16="http://schemas.microsoft.com/office/drawing/2014/main" val="2935439527"/>
                    </a:ext>
                  </a:extLst>
                </a:gridCol>
                <a:gridCol w="3052016">
                  <a:extLst>
                    <a:ext uri="{9D8B030D-6E8A-4147-A177-3AD203B41FA5}">
                      <a16:colId xmlns:a16="http://schemas.microsoft.com/office/drawing/2014/main" val="2120961444"/>
                    </a:ext>
                  </a:extLst>
                </a:gridCol>
                <a:gridCol w="1005509">
                  <a:extLst>
                    <a:ext uri="{9D8B030D-6E8A-4147-A177-3AD203B41FA5}">
                      <a16:colId xmlns:a16="http://schemas.microsoft.com/office/drawing/2014/main" val="2728990758"/>
                    </a:ext>
                  </a:extLst>
                </a:gridCol>
                <a:gridCol w="1113947">
                  <a:extLst>
                    <a:ext uri="{9D8B030D-6E8A-4147-A177-3AD203B41FA5}">
                      <a16:colId xmlns:a16="http://schemas.microsoft.com/office/drawing/2014/main" val="3677265808"/>
                    </a:ext>
                  </a:extLst>
                </a:gridCol>
                <a:gridCol w="1894982">
                  <a:extLst>
                    <a:ext uri="{9D8B030D-6E8A-4147-A177-3AD203B41FA5}">
                      <a16:colId xmlns:a16="http://schemas.microsoft.com/office/drawing/2014/main" val="3565780863"/>
                    </a:ext>
                  </a:extLst>
                </a:gridCol>
                <a:gridCol w="1894982">
                  <a:extLst>
                    <a:ext uri="{9D8B030D-6E8A-4147-A177-3AD203B41FA5}">
                      <a16:colId xmlns:a16="http://schemas.microsoft.com/office/drawing/2014/main" val="16731161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zh-CN" altLang="en-US" dirty="0"/>
                        <a:t>题号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综合难度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4597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4488/4814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0801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3685/9936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951782"/>
                  </a:ext>
                </a:extLst>
              </a:tr>
              <a:tr h="326810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01trie+</a:t>
                      </a:r>
                      <a:r>
                        <a:rPr lang="zh-CN" altLang="en-US" dirty="0"/>
                        <a:t>逆元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（铜银之间）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113/568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27512"/>
                  </a:ext>
                </a:extLst>
              </a:tr>
              <a:tr h="393655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Dp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最短路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（铜银之间）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567/3741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887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贪心、模拟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3063/7842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82234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贪心、</a:t>
                      </a:r>
                      <a:r>
                        <a:rPr lang="en-US" altLang="zh-CN" dirty="0" err="1"/>
                        <a:t>stl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（铜牌）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1494/6124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47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线段树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（铜银之间）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162/1145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65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更恶心的线段树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（银牌）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21/79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97213"/>
                  </a:ext>
                </a:extLst>
              </a:tr>
              <a:tr h="395468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（铜牌）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effectLst/>
                        </a:rPr>
                        <a:t>2053/5273</a:t>
                      </a:r>
                    </a:p>
                  </a:txBody>
                  <a:tcPr marL="31750" marR="31750" marT="63500" marB="63500" anchor="ctr"/>
                </a:tc>
                <a:extLst>
                  <a:ext uri="{0D108BD9-81ED-4DB2-BD59-A6C34878D82A}">
                    <a16:rowId xmlns:a16="http://schemas.microsoft.com/office/drawing/2014/main" val="7306604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稍微难一点的思维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（铜牌）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1743/2668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79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一丢丢</a:t>
                      </a:r>
                      <a:r>
                        <a:rPr lang="en-US" altLang="zh-CN" dirty="0" err="1"/>
                        <a:t>stl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（签到）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541/1783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480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枚举优化细节题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不评价这种题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5/59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06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、、、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、、、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、、、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、、、、、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0/12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87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0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14F4-50C4-0A94-EAB8-E0B3D5543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D1377-EA12-83E8-C6B8-E32F2749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266C3-23CC-460C-BD36-99BEBBBE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1≤n≤9)</a:t>
            </a:r>
          </a:p>
          <a:p>
            <a:r>
              <a:rPr lang="zh-CN" altLang="en-US" dirty="0"/>
              <a:t>第二行包含一个长度为 </a:t>
            </a:r>
            <a:r>
              <a:rPr lang="en-US" altLang="zh-CN" dirty="0"/>
              <a:t>n </a:t>
            </a:r>
            <a:r>
              <a:rPr lang="zh-CN" altLang="en-US" dirty="0"/>
              <a:t>的字符串 </a:t>
            </a:r>
            <a:r>
              <a:rPr lang="en-US" altLang="zh-CN" dirty="0"/>
              <a:t>s</a:t>
            </a:r>
            <a:r>
              <a:rPr lang="zh-CN" altLang="en-US" dirty="0"/>
              <a:t>，仅包含 </a:t>
            </a:r>
            <a:r>
              <a:rPr lang="en-US" altLang="zh-CN" dirty="0"/>
              <a:t>'0' </a:t>
            </a:r>
            <a:r>
              <a:rPr lang="zh-CN" altLang="en-US" dirty="0"/>
              <a:t>到 </a:t>
            </a:r>
            <a:r>
              <a:rPr lang="en-US" altLang="zh-CN" dirty="0"/>
              <a:t>'9'</a:t>
            </a:r>
            <a:r>
              <a:rPr lang="zh-CN" altLang="en-US" dirty="0"/>
              <a:t>， </a:t>
            </a:r>
            <a:r>
              <a:rPr lang="en-US" altLang="zh-CN" dirty="0"/>
              <a:t>'a', 'b', 'c', 'd' </a:t>
            </a:r>
            <a:r>
              <a:rPr lang="zh-CN" altLang="en-US" dirty="0"/>
              <a:t>以及 </a:t>
            </a:r>
            <a:r>
              <a:rPr lang="en-US" altLang="zh-CN" dirty="0"/>
              <a:t>'_'</a:t>
            </a:r>
            <a:r>
              <a:rPr lang="zh-CN" altLang="en-US" dirty="0"/>
              <a:t>，并且</a:t>
            </a:r>
            <a:r>
              <a:rPr lang="zh-CN" altLang="en-US" b="1" dirty="0"/>
              <a:t>保证 </a:t>
            </a:r>
            <a:r>
              <a:rPr lang="en-US" altLang="zh-CN" b="1" dirty="0"/>
              <a:t>'_' </a:t>
            </a:r>
            <a:r>
              <a:rPr lang="zh-CN" altLang="en-US" b="1" dirty="0"/>
              <a:t>最多只会出现一次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9071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D6F4-7954-5988-8350-FAB040C2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69960-67F6-93D9-27D0-E5B44C1F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Password (hard)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D20EB-4EDE-210F-DB08-787CFAF9F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1≤n≤2*10^5</a:t>
            </a:r>
          </a:p>
          <a:p>
            <a:r>
              <a:rPr lang="en-US" altLang="zh-CN" dirty="0"/>
              <a:t>s</a:t>
            </a:r>
            <a:r>
              <a:rPr lang="zh-CN" altLang="en-US" dirty="0"/>
              <a:t>，仅包含 </a:t>
            </a:r>
            <a:r>
              <a:rPr lang="en-US" altLang="zh-CN" dirty="0"/>
              <a:t>'0' </a:t>
            </a:r>
            <a:r>
              <a:rPr lang="zh-CN" altLang="en-US" dirty="0"/>
              <a:t>到 </a:t>
            </a:r>
            <a:r>
              <a:rPr lang="en-US" altLang="zh-CN" dirty="0"/>
              <a:t>'9'</a:t>
            </a:r>
            <a:r>
              <a:rPr lang="zh-CN" altLang="en-US" dirty="0"/>
              <a:t>， </a:t>
            </a:r>
            <a:r>
              <a:rPr lang="en-US" altLang="zh-CN" dirty="0"/>
              <a:t>'a' </a:t>
            </a:r>
            <a:r>
              <a:rPr lang="zh-CN" altLang="en-US" dirty="0"/>
              <a:t>到 </a:t>
            </a:r>
            <a:r>
              <a:rPr lang="en-US" altLang="zh-CN" dirty="0"/>
              <a:t>'j'</a:t>
            </a:r>
            <a:r>
              <a:rPr lang="zh-CN" altLang="en-US" dirty="0"/>
              <a:t>，以及 </a:t>
            </a:r>
            <a:r>
              <a:rPr lang="en-US" altLang="zh-CN" dirty="0"/>
              <a:t>'_'</a:t>
            </a:r>
          </a:p>
        </p:txBody>
      </p:sp>
    </p:spTree>
    <p:extLst>
      <p:ext uri="{BB962C8B-B14F-4D97-AF65-F5344CB8AC3E}">
        <p14:creationId xmlns:p14="http://schemas.microsoft.com/office/powerpoint/2010/main" val="217913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1F19-88F5-0541-03E1-B61A18B9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C8294-745F-1918-F98F-F04F3ACF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73CA4-B73C-A64F-1834-C8BB5AAD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出题人都说它是</a:t>
            </a:r>
            <a:r>
              <a:rPr lang="en-US" altLang="zh-CN" dirty="0"/>
              <a:t>shit</a:t>
            </a:r>
            <a:r>
              <a:rPr lang="zh-CN" altLang="en-US" dirty="0"/>
              <a:t>了我们就不细讲了（</a:t>
            </a:r>
            <a:r>
              <a:rPr lang="en-US" altLang="zh-CN" dirty="0"/>
              <a:t>M</a:t>
            </a:r>
            <a:r>
              <a:rPr lang="zh-CN" altLang="en-US" dirty="0"/>
              <a:t>题同理）</a:t>
            </a:r>
            <a:endParaRPr lang="en-US" altLang="zh-CN" dirty="0"/>
          </a:p>
          <a:p>
            <a:r>
              <a:rPr lang="zh-CN" altLang="en-US" dirty="0"/>
              <a:t>但是我想说的事情是：</a:t>
            </a:r>
            <a:endParaRPr lang="en-US" altLang="zh-CN" dirty="0"/>
          </a:p>
          <a:p>
            <a:r>
              <a:rPr lang="zh-CN" altLang="en-US" dirty="0"/>
              <a:t>只要末尾</a:t>
            </a:r>
            <a:r>
              <a:rPr lang="en-US" altLang="zh-CN" dirty="0"/>
              <a:t>3</a:t>
            </a:r>
            <a:r>
              <a:rPr lang="zh-CN" altLang="en-US" dirty="0"/>
              <a:t>位能被</a:t>
            </a:r>
            <a:r>
              <a:rPr lang="en-US" altLang="zh-CN" dirty="0"/>
              <a:t>8</a:t>
            </a:r>
            <a:r>
              <a:rPr lang="zh-CN" altLang="en-US" dirty="0"/>
              <a:t>整除，这个数就能被</a:t>
            </a:r>
            <a:r>
              <a:rPr lang="en-US" altLang="zh-CN" dirty="0"/>
              <a:t>8</a:t>
            </a:r>
            <a:r>
              <a:rPr lang="zh-CN" altLang="en-US" dirty="0"/>
              <a:t>整除。因为</a:t>
            </a:r>
            <a:r>
              <a:rPr lang="en-US" altLang="zh-CN" dirty="0"/>
              <a:t>1000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的倍数，那</a:t>
            </a:r>
            <a:r>
              <a:rPr lang="en-US" altLang="zh-CN" dirty="0"/>
              <a:t>1000</a:t>
            </a:r>
            <a:r>
              <a:rPr lang="zh-CN" altLang="en-US" dirty="0"/>
              <a:t>的倍数一定是</a:t>
            </a:r>
            <a:r>
              <a:rPr lang="en-US" altLang="zh-CN" dirty="0"/>
              <a:t>8</a:t>
            </a:r>
            <a:r>
              <a:rPr lang="zh-CN" altLang="en-US" dirty="0"/>
              <a:t>的倍数，只要除以</a:t>
            </a:r>
            <a:r>
              <a:rPr lang="en-US" altLang="zh-CN" dirty="0"/>
              <a:t>1000</a:t>
            </a:r>
            <a:r>
              <a:rPr lang="zh-CN" altLang="en-US" dirty="0"/>
              <a:t>的余数是</a:t>
            </a:r>
            <a:r>
              <a:rPr lang="en-US" altLang="zh-CN" dirty="0"/>
              <a:t>8</a:t>
            </a:r>
            <a:r>
              <a:rPr lang="zh-CN" altLang="en-US" dirty="0"/>
              <a:t>的倍数，那么整个数就是</a:t>
            </a:r>
            <a:r>
              <a:rPr lang="en-US" altLang="zh-CN" dirty="0"/>
              <a:t>8</a:t>
            </a:r>
            <a:r>
              <a:rPr lang="zh-CN" altLang="en-US" dirty="0"/>
              <a:t>的倍数。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这就是我上次讲题提到的“数字本身的小性质”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8975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E635-196D-2E61-22E5-D715740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F01A5-C955-1957-7F98-2246A3F3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Slash Draw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948C5-3745-AA83-F1C6-103C203E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的卡组有 </a:t>
            </a:r>
            <a:r>
              <a:rPr lang="en-US" altLang="zh-CN" dirty="0"/>
              <a:t>n </a:t>
            </a:r>
            <a:r>
              <a:rPr lang="zh-CN" altLang="en-US" dirty="0"/>
              <a:t>张卡片，她已经知道「一击必杀！居合抽卡」这张卡片是在卡组中从最下面往上数的第 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/>
              <a:t> 张卡片。她挑选了 </a:t>
            </a:r>
            <a:r>
              <a:rPr lang="en-US" altLang="zh-CN" dirty="0"/>
              <a:t>m </a:t>
            </a:r>
            <a:r>
              <a:rPr lang="zh-CN" altLang="en-US" dirty="0"/>
              <a:t>种能够调整卡组中卡片顺序的卡片，第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种类型的卡片效果是：把卡组最上方的 </a:t>
            </a:r>
            <a:r>
              <a:rPr lang="en-US" altLang="zh-CN" dirty="0"/>
              <a:t>ai</a:t>
            </a:r>
            <a:r>
              <a:rPr lang="zh-CN" altLang="en-US" dirty="0"/>
              <a:t> 张卡片拿出来按顺序放到卡组最下方。这个效果你可以理解为：首先将一张卡片拿出来，然后把这张卡片放到卡组最下方，这个动作重复做 </a:t>
            </a:r>
            <a:r>
              <a:rPr lang="en-US" altLang="zh-CN" dirty="0"/>
              <a:t>ai</a:t>
            </a:r>
            <a:r>
              <a:rPr lang="zh-CN" altLang="en-US" dirty="0"/>
              <a:t>​ 次。而发动第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种类型的卡片效果，需要支付 </a:t>
            </a:r>
            <a:r>
              <a:rPr lang="en-US" altLang="zh-CN" dirty="0"/>
              <a:t>bi</a:t>
            </a:r>
            <a:r>
              <a:rPr lang="zh-CN" altLang="en-US" dirty="0"/>
              <a:t>的</a:t>
            </a:r>
            <a:r>
              <a:rPr lang="en-US" altLang="zh-CN" dirty="0">
                <a:effectLst/>
              </a:rPr>
              <a:t>''</a:t>
            </a:r>
            <a:r>
              <a:rPr lang="en-US" altLang="zh-CN" dirty="0"/>
              <a:t>cost‘’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可以通过一些操作使每种类型的卡片可以发动无限次，她是否能够让「一击必杀！居合抽卡」这张卡片出现在卡组的最上方？如果能，请输出最少需要支付的</a:t>
            </a:r>
            <a:r>
              <a:rPr lang="en-US" altLang="zh-CN" dirty="0">
                <a:effectLst/>
              </a:rPr>
              <a:t>''</a:t>
            </a:r>
            <a:r>
              <a:rPr lang="en-US" altLang="zh-CN" dirty="0"/>
              <a:t>cost''</a:t>
            </a:r>
            <a:r>
              <a:rPr lang="zh-CN" altLang="en-US" dirty="0"/>
              <a:t>，如果不能，请输出 </a:t>
            </a:r>
            <a:r>
              <a:rPr lang="en-US" altLang="zh-CN" dirty="0">
                <a:effectLst/>
              </a:rPr>
              <a:t>''</a:t>
            </a:r>
            <a:r>
              <a:rPr lang="en-US" altLang="zh-CN" dirty="0"/>
              <a:t>-1''</a:t>
            </a:r>
            <a:r>
              <a:rPr lang="zh-CN" altLang="en-US" dirty="0"/>
              <a:t>（不带引号）。</a:t>
            </a:r>
          </a:p>
        </p:txBody>
      </p:sp>
    </p:spTree>
    <p:extLst>
      <p:ext uri="{BB962C8B-B14F-4D97-AF65-F5344CB8AC3E}">
        <p14:creationId xmlns:p14="http://schemas.microsoft.com/office/powerpoint/2010/main" val="163464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47ED5-9D46-8C90-2B64-7D231FE5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91E8B-A17D-1DA2-2048-1EEEAEB5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用卡的前后顺序有没有影响？</a:t>
            </a:r>
            <a:endParaRPr lang="en-US" altLang="zh-CN" dirty="0"/>
          </a:p>
          <a:p>
            <a:r>
              <a:rPr lang="zh-CN" altLang="en-US" dirty="0"/>
              <a:t>除了居合卡的其他卡牌顺序有没有影响？</a:t>
            </a:r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</a:t>
            </a:r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种卡牌使用若干次之后 居合卡在第</a:t>
            </a:r>
            <a:r>
              <a:rPr lang="en-US" altLang="zh-CN" dirty="0"/>
              <a:t>j</a:t>
            </a:r>
            <a:r>
              <a:rPr lang="zh-CN" altLang="en-US" dirty="0"/>
              <a:t>个位置的最小代价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种卡使用之前居合卡在哪？</a:t>
            </a:r>
            <a:endParaRPr lang="en-US" altLang="zh-CN" dirty="0"/>
          </a:p>
          <a:p>
            <a:r>
              <a:rPr lang="en-US" altLang="zh-CN" dirty="0"/>
              <a:t>(j +t*a[</a:t>
            </a:r>
            <a:r>
              <a:rPr lang="en-US" altLang="zh-CN" dirty="0" err="1"/>
              <a:t>i</a:t>
            </a:r>
            <a:r>
              <a:rPr lang="en-US" altLang="zh-CN" dirty="0"/>
              <a:t>])%n</a:t>
            </a:r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= f[i-1][(</a:t>
            </a:r>
            <a:r>
              <a:rPr lang="en-US" altLang="zh-CN" dirty="0" err="1"/>
              <a:t>j+t</a:t>
            </a:r>
            <a:r>
              <a:rPr lang="en-US" altLang="zh-CN" dirty="0"/>
              <a:t>*a[</a:t>
            </a:r>
            <a:r>
              <a:rPr lang="en-US" altLang="zh-CN" dirty="0" err="1"/>
              <a:t>i</a:t>
            </a:r>
            <a:r>
              <a:rPr lang="en-US" altLang="zh-CN" dirty="0"/>
              <a:t>])%n] +b[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复杂度是</a:t>
            </a:r>
            <a:r>
              <a:rPr lang="en-US" altLang="zh-CN" dirty="0"/>
              <a:t>O</a:t>
            </a:r>
            <a:r>
              <a:rPr lang="zh-CN" altLang="en-US" dirty="0"/>
              <a:t>（</a:t>
            </a:r>
            <a:r>
              <a:rPr lang="en-US" altLang="zh-CN" dirty="0"/>
              <a:t>n^2*m</a:t>
            </a:r>
            <a:r>
              <a:rPr lang="zh-CN" altLang="en-US" dirty="0"/>
              <a:t>）  会超时</a:t>
            </a:r>
          </a:p>
        </p:txBody>
      </p:sp>
    </p:spTree>
    <p:extLst>
      <p:ext uri="{BB962C8B-B14F-4D97-AF65-F5344CB8AC3E}">
        <p14:creationId xmlns:p14="http://schemas.microsoft.com/office/powerpoint/2010/main" val="12383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3C149-1EBA-0231-7BE3-A56380A8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2AD33-382D-34E9-3F98-7C5A83CBC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并不是每张卡片使用无限次都能够使得居合卡出现在任意位置上</a:t>
            </a:r>
            <a:endParaRPr lang="en-US" altLang="zh-CN" dirty="0"/>
          </a:p>
          <a:p>
            <a:r>
              <a:rPr lang="zh-CN" altLang="en-US" dirty="0"/>
              <a:t>并且 我们可以把每种卡片使用多次的效果提前维护出来</a:t>
            </a:r>
            <a:endParaRPr lang="en-US" altLang="zh-CN" dirty="0"/>
          </a:p>
          <a:p>
            <a:r>
              <a:rPr lang="zh-CN" altLang="en-US" dirty="0"/>
              <a:t>既：</a:t>
            </a:r>
            <a:endParaRPr lang="en-US" altLang="zh-CN" dirty="0"/>
          </a:p>
          <a:p>
            <a:r>
              <a:rPr lang="en-US" altLang="zh-CN" dirty="0" err="1"/>
              <a:t>minn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种卡片使用若干次使得居合卡的高度提升</a:t>
            </a:r>
            <a:r>
              <a:rPr lang="en-US" altLang="zh-CN" dirty="0"/>
              <a:t>j</a:t>
            </a:r>
            <a:r>
              <a:rPr lang="zh-CN" altLang="en-US" dirty="0"/>
              <a:t>的最小代价</a:t>
            </a:r>
            <a:endParaRPr lang="en-US" altLang="zh-CN" dirty="0"/>
          </a:p>
          <a:p>
            <a:r>
              <a:rPr lang="zh-CN" altLang="en-US" dirty="0"/>
              <a:t>（这些</a:t>
            </a:r>
            <a:r>
              <a:rPr lang="en-US" altLang="zh-CN" dirty="0" err="1"/>
              <a:t>minn</a:t>
            </a:r>
            <a:r>
              <a:rPr lang="zh-CN" altLang="en-US" dirty="0"/>
              <a:t>数组拼到一起就能得到答案）</a:t>
            </a:r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</a:t>
            </a:r>
            <a:r>
              <a:rPr lang="zh-CN" altLang="en-US" dirty="0"/>
              <a:t>表示前</a:t>
            </a:r>
            <a:r>
              <a:rPr lang="en-US" altLang="zh-CN" dirty="0" err="1"/>
              <a:t>i</a:t>
            </a:r>
            <a:r>
              <a:rPr lang="zh-CN" altLang="en-US" dirty="0"/>
              <a:t>种卡片使用之后，使得居合卡的高度提升</a:t>
            </a:r>
            <a:r>
              <a:rPr lang="en-US" altLang="zh-CN" dirty="0"/>
              <a:t>j </a:t>
            </a:r>
            <a:r>
              <a:rPr lang="zh-CN" altLang="en-US" dirty="0"/>
              <a:t>的最小代价</a:t>
            </a:r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= min(f[i-1][j-k],</a:t>
            </a:r>
            <a:r>
              <a:rPr lang="en-US" altLang="zh-CN" dirty="0" err="1"/>
              <a:t>minn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][k]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207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B2101-B1CE-5CD1-1276-059039A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D098D-82A3-DF43-AB20-FC16ABA0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4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A9EE2-DA25-6913-20BA-5FEE865F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F011D-1F24-0ACC-0E99-E23BCC97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3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B7223-AF5B-0784-B3DB-43017E0D5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D9A2-2B85-FDD9-92C7-34F788C6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Min-Max XOR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7AEF2-4192-0B5F-B9B3-981EEAC4C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有一个长度为 </a:t>
            </a:r>
            <a:r>
              <a:rPr lang="en-US" altLang="zh-CN" dirty="0"/>
              <a:t>n </a:t>
            </a:r>
            <a:r>
              <a:rPr lang="zh-CN" altLang="en-US" dirty="0"/>
              <a:t>的序列 </a:t>
            </a:r>
            <a:r>
              <a:rPr lang="en-US" altLang="zh-CN" dirty="0"/>
              <a:t>a1,a2,…, a</a:t>
            </a:r>
            <a:r>
              <a:rPr lang="en-US" altLang="zh-CN" dirty="0">
                <a:effectLst/>
              </a:rPr>
              <a:t>n</a:t>
            </a:r>
            <a:r>
              <a:rPr lang="en-US" altLang="zh-CN" dirty="0"/>
              <a:t>​ </a:t>
            </a:r>
            <a:r>
              <a:rPr lang="zh-CN" altLang="en-US" dirty="0"/>
              <a:t>和一个整数 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她想知道有多少种序列 </a:t>
            </a:r>
            <a:r>
              <a:rPr lang="en-US" altLang="zh-CN" dirty="0"/>
              <a:t>b1,b2,…,bm</a:t>
            </a:r>
            <a:r>
              <a:rPr lang="zh-CN" altLang="en-US" dirty="0"/>
              <a:t>满足：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1≤bi≤n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 b[i−1]&lt;b[</a:t>
            </a:r>
            <a:r>
              <a:rPr lang="en-US" altLang="zh-CN" dirty="0" err="1"/>
              <a:t>i</a:t>
            </a:r>
            <a:r>
              <a:rPr lang="en-US" altLang="zh-CN" dirty="0"/>
              <a:t>] (2≤i≤m)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 min⁡(a[b1],a[b2],…,a[bm])⊕max⁡(a[b1],a[b2],…,a[bm])≤k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其中 ⊕为按位异或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答案可能很大，请输出  </a:t>
            </a:r>
            <a:r>
              <a:rPr lang="en-US" altLang="zh-CN" dirty="0"/>
              <a:t>mod 10^</a:t>
            </a:r>
            <a:r>
              <a:rPr lang="en-US" altLang="zh-CN" dirty="0">
                <a:effectLst/>
              </a:rPr>
              <a:t>9</a:t>
            </a:r>
            <a:r>
              <a:rPr lang="en-US" altLang="zh-CN" dirty="0"/>
              <a:t>+7 </a:t>
            </a:r>
            <a:r>
              <a:rPr lang="zh-CN" altLang="en-US" dirty="0"/>
              <a:t>后的结果。</a:t>
            </a:r>
          </a:p>
        </p:txBody>
      </p:sp>
    </p:spTree>
    <p:extLst>
      <p:ext uri="{BB962C8B-B14F-4D97-AF65-F5344CB8AC3E}">
        <p14:creationId xmlns:p14="http://schemas.microsoft.com/office/powerpoint/2010/main" val="1428970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91E44-CEF5-5671-F091-92C14266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5E0DB-99E7-576C-A1B0-5099DFC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150E6-1F38-E3EC-31F3-084515AD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a[b1],a[b2],…,a[bm] </a:t>
            </a:r>
            <a:r>
              <a:rPr lang="zh-CN" altLang="en-US" dirty="0"/>
              <a:t>是什么？</a:t>
            </a:r>
            <a:endParaRPr lang="en-US" altLang="zh-CN" dirty="0"/>
          </a:p>
          <a:p>
            <a:r>
              <a:rPr lang="zh-CN" altLang="en-US" dirty="0"/>
              <a:t>原序列</a:t>
            </a:r>
            <a:r>
              <a:rPr lang="en-US" altLang="zh-CN" dirty="0"/>
              <a:t>a</a:t>
            </a:r>
            <a:r>
              <a:rPr lang="zh-CN" altLang="en-US" dirty="0"/>
              <a:t>的一个子序列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 min⁡(a[b1],a[b2],…,a[bm])⊕max⁡(a[b1],a[b2],…,a[bm])</a:t>
            </a:r>
          </a:p>
          <a:p>
            <a:r>
              <a:rPr lang="zh-CN" altLang="en-US" dirty="0"/>
              <a:t>只有最小值和最大值有用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a</a:t>
            </a:r>
            <a:r>
              <a:rPr lang="zh-CN" altLang="en-US" dirty="0"/>
              <a:t>数组排序 先选定最大值和最小值</a:t>
            </a:r>
            <a:endParaRPr lang="en-US" altLang="zh-CN" dirty="0"/>
          </a:p>
          <a:p>
            <a:r>
              <a:rPr lang="en-US" altLang="zh-CN" dirty="0"/>
              <a:t>Min   max </a:t>
            </a:r>
            <a:r>
              <a:rPr lang="zh-CN" altLang="en-US" dirty="0"/>
              <a:t>之间（不包含他两）一共有</a:t>
            </a:r>
            <a:r>
              <a:rPr lang="en-US" altLang="zh-CN" dirty="0"/>
              <a:t>k</a:t>
            </a:r>
            <a:r>
              <a:rPr lang="zh-CN" altLang="en-US" dirty="0"/>
              <a:t>个数的话</a:t>
            </a:r>
            <a:endParaRPr lang="en-US" altLang="zh-CN" dirty="0"/>
          </a:p>
          <a:p>
            <a:r>
              <a:rPr lang="zh-CN" altLang="en-US" dirty="0"/>
              <a:t>方案数就是</a:t>
            </a:r>
            <a:r>
              <a:rPr lang="en-US" altLang="zh-CN" dirty="0"/>
              <a:t>2^k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6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215C1-C451-D818-2519-511EAC28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Bracelet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CB894-D6A1-B6F3-ECE7-646C1942B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4756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手环有 </a:t>
            </a:r>
            <a:r>
              <a:rPr lang="en-US" altLang="zh-CN" dirty="0"/>
              <a:t>3 </a:t>
            </a:r>
            <a:r>
              <a:rPr lang="zh-CN" altLang="en-US" dirty="0"/>
              <a:t>种属性：普通攻击百分比加成，体力，精神。每次炼成手环时，会对手环的每个属性都随机赋予强化等级，每个属性的强化等级可能为</a:t>
            </a:r>
            <a:r>
              <a:rPr lang="en-US" altLang="zh-CN" dirty="0"/>
              <a:t>+0, +1, +2</a:t>
            </a:r>
            <a:r>
              <a:rPr lang="zh-CN" altLang="en-US" dirty="0"/>
              <a:t>。强化等级对应的属性值如下：</a:t>
            </a:r>
            <a:br>
              <a:rPr lang="zh-CN" altLang="en-US" dirty="0"/>
            </a:br>
            <a:r>
              <a:rPr lang="zh-CN" altLang="en-US" dirty="0"/>
              <a:t> 对于普通攻击百分比加成来说：</a:t>
            </a:r>
            <a:r>
              <a:rPr lang="en-US" altLang="zh-CN" dirty="0"/>
              <a:t>+0 </a:t>
            </a:r>
            <a:r>
              <a:rPr lang="zh-CN" altLang="en-US" dirty="0"/>
              <a:t>为 </a:t>
            </a:r>
            <a:r>
              <a:rPr lang="en-US" altLang="zh-CN" dirty="0"/>
              <a:t>100%</a:t>
            </a:r>
            <a:r>
              <a:rPr lang="zh-CN" altLang="en-US" dirty="0"/>
              <a:t>，</a:t>
            </a:r>
            <a:r>
              <a:rPr lang="en-US" altLang="zh-CN" dirty="0"/>
              <a:t>+1 </a:t>
            </a:r>
            <a:r>
              <a:rPr lang="zh-CN" altLang="en-US" dirty="0"/>
              <a:t>为 </a:t>
            </a:r>
            <a:r>
              <a:rPr lang="en-US" altLang="zh-CN" dirty="0"/>
              <a:t>150%</a:t>
            </a:r>
            <a:r>
              <a:rPr lang="zh-CN" altLang="en-US" dirty="0"/>
              <a:t>，</a:t>
            </a:r>
            <a:r>
              <a:rPr lang="en-US" altLang="zh-CN" dirty="0"/>
              <a:t>+2 </a:t>
            </a:r>
            <a:r>
              <a:rPr lang="zh-CN" altLang="en-US" dirty="0"/>
              <a:t>为 </a:t>
            </a:r>
            <a:r>
              <a:rPr lang="en-US" altLang="zh-CN" dirty="0"/>
              <a:t>200%</a:t>
            </a:r>
            <a:r>
              <a:rPr lang="zh-CN" altLang="en-US" dirty="0"/>
              <a:t>；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 对于体力和精神来说：</a:t>
            </a:r>
            <a:r>
              <a:rPr lang="en-US" altLang="zh-CN" dirty="0"/>
              <a:t>+0 </a:t>
            </a:r>
            <a:r>
              <a:rPr lang="zh-CN" altLang="en-US" dirty="0"/>
              <a:t>会在 </a:t>
            </a:r>
            <a:r>
              <a:rPr lang="en-US" altLang="zh-CN" dirty="0"/>
              <a:t>{29,30,31,32} </a:t>
            </a:r>
            <a:r>
              <a:rPr lang="zh-CN" altLang="en-US" dirty="0"/>
              <a:t>里随机选择，</a:t>
            </a:r>
            <a:r>
              <a:rPr lang="en-US" altLang="zh-CN" dirty="0"/>
              <a:t>+1 </a:t>
            </a:r>
            <a:r>
              <a:rPr lang="zh-CN" altLang="en-US" dirty="0"/>
              <a:t>会在 </a:t>
            </a:r>
            <a:r>
              <a:rPr lang="en-US" altLang="zh-CN" dirty="0"/>
              <a:t>{34,36,38,40} </a:t>
            </a:r>
            <a:r>
              <a:rPr lang="zh-CN" altLang="en-US" dirty="0"/>
              <a:t>里随机选择， </a:t>
            </a:r>
            <a:r>
              <a:rPr lang="en-US" altLang="zh-CN" dirty="0"/>
              <a:t>+2 </a:t>
            </a:r>
            <a:r>
              <a:rPr lang="zh-CN" altLang="en-US" dirty="0"/>
              <a:t>固定为 </a:t>
            </a:r>
            <a:r>
              <a:rPr lang="en-US" altLang="zh-CN" dirty="0"/>
              <a:t>45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例如，一个普通攻击百分比加成 </a:t>
            </a:r>
            <a:r>
              <a:rPr lang="en-US" altLang="zh-CN" dirty="0"/>
              <a:t>100%</a:t>
            </a:r>
            <a:r>
              <a:rPr lang="zh-CN" altLang="en-US" dirty="0"/>
              <a:t>，体力 </a:t>
            </a:r>
            <a:r>
              <a:rPr lang="en-US" altLang="zh-CN" dirty="0"/>
              <a:t>45</a:t>
            </a:r>
            <a:r>
              <a:rPr lang="zh-CN" altLang="en-US" dirty="0"/>
              <a:t>，精神 </a:t>
            </a:r>
            <a:r>
              <a:rPr lang="en-US" altLang="zh-CN" dirty="0"/>
              <a:t>40</a:t>
            </a:r>
            <a:r>
              <a:rPr lang="zh-CN" altLang="en-US" dirty="0"/>
              <a:t>的手环的强化等级为 </a:t>
            </a:r>
            <a:r>
              <a:rPr lang="en-US" altLang="zh-CN" dirty="0"/>
              <a:t>+3</a:t>
            </a:r>
            <a:r>
              <a:rPr lang="zh-CN" altLang="en-US" dirty="0"/>
              <a:t>。其中普通攻击力百分比提供了 </a:t>
            </a:r>
            <a:r>
              <a:rPr lang="en-US" altLang="zh-CN" dirty="0"/>
              <a:t>+0</a:t>
            </a:r>
            <a:r>
              <a:rPr lang="zh-CN" altLang="en-US" dirty="0"/>
              <a:t>，体力提供了 </a:t>
            </a:r>
            <a:r>
              <a:rPr lang="en-US" altLang="zh-CN" dirty="0"/>
              <a:t>+2</a:t>
            </a:r>
            <a:r>
              <a:rPr lang="zh-CN" altLang="en-US" dirty="0"/>
              <a:t>，精神提供了</a:t>
            </a:r>
            <a:r>
              <a:rPr lang="en-US" altLang="zh-CN" dirty="0"/>
              <a:t>+1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现在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炼成了 </a:t>
            </a:r>
            <a:r>
              <a:rPr lang="en-US" altLang="zh-CN" dirty="0"/>
              <a:t>n </a:t>
            </a:r>
            <a:r>
              <a:rPr lang="zh-CN" altLang="en-US" dirty="0"/>
              <a:t>个手环，她只知道每个手环的属性，请你告诉她每个手环的强化等级是多少。</a:t>
            </a:r>
          </a:p>
        </p:txBody>
      </p:sp>
    </p:spTree>
    <p:extLst>
      <p:ext uri="{BB962C8B-B14F-4D97-AF65-F5344CB8AC3E}">
        <p14:creationId xmlns:p14="http://schemas.microsoft.com/office/powerpoint/2010/main" val="694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58E6-22D2-2293-22CE-A37599E9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06062-8209-2C0B-FBD7-E00F9A48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F4096-09A2-388B-9353-F51C34F4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但是不能同时枚举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</a:t>
            </a:r>
          </a:p>
          <a:p>
            <a:r>
              <a:rPr lang="zh-CN" altLang="en-US" dirty="0"/>
              <a:t>位运算的特殊性：一位一位计算的，互相之间不影响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枚举</a:t>
            </a:r>
            <a:r>
              <a:rPr lang="en-US" altLang="zh-CN" dirty="0"/>
              <a:t>max   </a:t>
            </a:r>
            <a:r>
              <a:rPr lang="zh-CN" altLang="en-US" dirty="0"/>
              <a:t>有哪些</a:t>
            </a:r>
            <a:r>
              <a:rPr lang="en-US" altLang="zh-CN" dirty="0"/>
              <a:t>min </a:t>
            </a:r>
            <a:r>
              <a:rPr lang="zh-CN" altLang="en-US" dirty="0"/>
              <a:t>是可以的？</a:t>
            </a:r>
            <a:endParaRPr lang="en-US" altLang="zh-CN" dirty="0"/>
          </a:p>
          <a:p>
            <a:r>
              <a:rPr lang="zh-CN" altLang="en-US" dirty="0"/>
              <a:t>可以在</a:t>
            </a:r>
            <a:r>
              <a:rPr lang="en-US" altLang="zh-CN" dirty="0"/>
              <a:t>01trie</a:t>
            </a:r>
            <a:r>
              <a:rPr lang="zh-CN" altLang="en-US" dirty="0"/>
              <a:t>树上去看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7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5E29-ABE4-68F6-7213-A503C718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01D29-5F0B-269C-E55F-4327A66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Trie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882AA-A73C-6992-4235-A7B0CB410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trie</a:t>
            </a:r>
            <a:r>
              <a:rPr lang="zh-CN" altLang="en-US" dirty="0"/>
              <a:t>，又称</a:t>
            </a:r>
            <a:r>
              <a:rPr lang="zh-CN" altLang="en-US" dirty="0">
                <a:solidFill>
                  <a:srgbClr val="FF0000"/>
                </a:solidFill>
              </a:rPr>
              <a:t>前缀树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字典树</a:t>
            </a:r>
            <a:r>
              <a:rPr lang="zh-CN" altLang="en-US" dirty="0"/>
              <a:t>，是一种有序树，用于保存关联数组，其中的键通常是字符串。与二叉查找树不同，键不是直接保存在节点中，而是由节点在树中的位置决定。一个节点的所有子孙都有相同的前缀，也就是这个节点对应的字符串，而根节点对应空字符串。一般情况下，不是所有的节点都有对应的值，只有叶子节点和部分内部节点所对应的键才有相关的值。</a:t>
            </a:r>
          </a:p>
          <a:p>
            <a:r>
              <a:rPr lang="zh-CN" altLang="en-US" b="1" dirty="0"/>
              <a:t>基本性质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，根节点不包含字符，除根节点意外每个节点只包含一个字符。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，从根节点到某一个节点，路径上经过的字符连接起来，为该节点对应的字符串。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，每个节点的所有子节点包含的字符串不相同。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61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CA76B-81E1-ED34-4F66-A8C95E94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941EC-FD18-ADD5-2451-3068E868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B28B6-9755-0764-854D-B8278120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br>
              <a:rPr lang="zh-CN" altLang="en-US" dirty="0"/>
            </a:br>
            <a:r>
              <a:rPr lang="en-US" altLang="zh-CN" dirty="0" err="1"/>
              <a:t>aab</a:t>
            </a:r>
            <a:r>
              <a:rPr lang="en-US" altLang="zh-CN" dirty="0"/>
              <a:t> </a:t>
            </a:r>
            <a:r>
              <a:rPr lang="en-US" altLang="zh-CN" dirty="0" err="1"/>
              <a:t>aaaa</a:t>
            </a:r>
            <a:r>
              <a:rPr lang="en-US" altLang="zh-CN" dirty="0"/>
              <a:t> cba </a:t>
            </a:r>
            <a:r>
              <a:rPr lang="en-US" altLang="zh-CN" dirty="0" err="1"/>
              <a:t>abc</a:t>
            </a:r>
            <a:r>
              <a:rPr lang="en-US" altLang="zh-CN" dirty="0"/>
              <a:t> </a:t>
            </a:r>
            <a:r>
              <a:rPr lang="en-US" altLang="zh-CN" dirty="0" err="1"/>
              <a:t>caab</a:t>
            </a:r>
            <a:r>
              <a:rPr lang="en-US" altLang="zh-CN" dirty="0"/>
              <a:t> aa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6733C1-4BFD-178A-41DC-6530E7DF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" y="2817190"/>
            <a:ext cx="5934657" cy="40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A274-B2E9-A7A2-9A83-FC564897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FA1D4-B168-CB8A-E8CE-74ABEE8D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01-trie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64B5B-6EC3-E630-3C95-F3926755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我们的字符集只有</a:t>
            </a:r>
            <a:r>
              <a:rPr lang="en-US" altLang="zh-CN" dirty="0"/>
              <a:t>01</a:t>
            </a:r>
            <a:r>
              <a:rPr lang="zh-CN" altLang="en-US" dirty="0"/>
              <a:t>两种元素的时候，我们可以构造一棵二叉树，</a:t>
            </a:r>
            <a:r>
              <a:rPr lang="en-US" altLang="zh-CN" dirty="0"/>
              <a:t>0</a:t>
            </a:r>
            <a:r>
              <a:rPr lang="zh-CN" altLang="en-US" dirty="0"/>
              <a:t>的分支在左边，</a:t>
            </a:r>
            <a:r>
              <a:rPr lang="en-US" altLang="zh-CN" dirty="0"/>
              <a:t>1</a:t>
            </a:r>
            <a:r>
              <a:rPr lang="zh-CN" altLang="en-US" dirty="0"/>
              <a:t>的分支在右边，这就是</a:t>
            </a:r>
            <a:r>
              <a:rPr lang="en-US" altLang="zh-CN" dirty="0"/>
              <a:t>01trie</a:t>
            </a:r>
            <a:r>
              <a:rPr lang="zh-CN" altLang="en-US" dirty="0"/>
              <a:t>树。它常被用来处理这样一个经典问题：给你若干个数，选出其中两个数使得他们异或之后最小</a:t>
            </a:r>
            <a:r>
              <a:rPr lang="en-US" altLang="zh-CN" dirty="0"/>
              <a:t>/</a:t>
            </a:r>
            <a:r>
              <a:rPr lang="zh-CN" altLang="en-US" dirty="0"/>
              <a:t>最大。（这里以最小为例）</a:t>
            </a:r>
            <a:endParaRPr lang="en-US" altLang="zh-CN" dirty="0"/>
          </a:p>
          <a:p>
            <a:r>
              <a:rPr lang="zh-CN" altLang="en-US" dirty="0"/>
              <a:t>我们遍历数组中的元素，对于每个元素在他前面找和他异或起来最小的值，显然，要最小肯定是这两个数要从最高位开始尽量一致，我们把它之前的数都按照二进制串的样子加入到</a:t>
            </a:r>
            <a:r>
              <a:rPr lang="en-US" altLang="zh-CN" dirty="0"/>
              <a:t>01trie</a:t>
            </a:r>
            <a:r>
              <a:rPr lang="zh-CN" altLang="en-US" dirty="0"/>
              <a:t>里面（所有数的位数统一成一致，不够的补零）。然后根据当前这个数对应的</a:t>
            </a:r>
            <a:r>
              <a:rPr lang="en-US" altLang="zh-CN" dirty="0"/>
              <a:t>01</a:t>
            </a:r>
            <a:r>
              <a:rPr lang="zh-CN" altLang="en-US" dirty="0"/>
              <a:t>串在</a:t>
            </a:r>
            <a:r>
              <a:rPr lang="en-US" altLang="zh-CN" dirty="0" err="1"/>
              <a:t>trie</a:t>
            </a:r>
            <a:r>
              <a:rPr lang="zh-CN" altLang="en-US" dirty="0"/>
              <a:t>上从根向下走，如果当前数这一位是</a:t>
            </a:r>
            <a:r>
              <a:rPr lang="en-US" altLang="zh-CN" dirty="0"/>
              <a:t>0</a:t>
            </a:r>
            <a:r>
              <a:rPr lang="zh-CN" altLang="en-US" dirty="0"/>
              <a:t>，在</a:t>
            </a:r>
            <a:r>
              <a:rPr lang="en-US" altLang="zh-CN" dirty="0" err="1"/>
              <a:t>trie</a:t>
            </a:r>
            <a:r>
              <a:rPr lang="zh-CN" altLang="en-US" dirty="0"/>
              <a:t>树上我们更希望走</a:t>
            </a:r>
            <a:r>
              <a:rPr lang="en-US" altLang="zh-CN" dirty="0"/>
              <a:t>0</a:t>
            </a:r>
            <a:r>
              <a:rPr lang="zh-CN" altLang="en-US" dirty="0"/>
              <a:t>的那一边，有</a:t>
            </a:r>
            <a:r>
              <a:rPr lang="en-US" altLang="zh-CN" dirty="0"/>
              <a:t>0</a:t>
            </a:r>
            <a:r>
              <a:rPr lang="zh-CN" altLang="en-US" dirty="0"/>
              <a:t>就往</a:t>
            </a:r>
            <a:r>
              <a:rPr lang="en-US" altLang="zh-CN" dirty="0"/>
              <a:t>0</a:t>
            </a:r>
            <a:r>
              <a:rPr lang="zh-CN" altLang="en-US" dirty="0"/>
              <a:t>那边走，没有</a:t>
            </a:r>
            <a:r>
              <a:rPr lang="en-US" altLang="zh-CN" dirty="0"/>
              <a:t>0</a:t>
            </a:r>
            <a:r>
              <a:rPr lang="zh-CN" altLang="en-US" dirty="0"/>
              <a:t>就只能走</a:t>
            </a:r>
            <a:r>
              <a:rPr lang="en-US" altLang="zh-CN" dirty="0"/>
              <a:t>1</a:t>
            </a:r>
            <a:r>
              <a:rPr lang="zh-CN" altLang="en-US" dirty="0"/>
              <a:t>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23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09FFF-8057-1D5C-8E91-BFF510A2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82EE7-E400-16C8-C02F-AF8A2DB90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2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755B6-5D13-EF13-DF4C-4B6EB25E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逆元是什么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43682B-1E2C-BB85-079C-F9C909D96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模运算没有除法。但是我们都知道，想要除以一个数，可以乘上它的逆。</a:t>
                </a:r>
                <a:endParaRPr lang="en-US" altLang="zh-CN" dirty="0"/>
              </a:p>
              <a:p>
                <a:r>
                  <a:rPr lang="zh-CN" altLang="en-US" dirty="0"/>
                  <a:t>所以模运算的除法，就是乘上逆。</a:t>
                </a:r>
                <a:endParaRPr lang="en-US" altLang="zh-CN" dirty="0"/>
              </a:p>
              <a:p>
                <a:r>
                  <a:rPr lang="zh-CN" altLang="en-US" dirty="0"/>
                  <a:t>不妨设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的逆元是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，那么有</a:t>
                </a:r>
                <a:endParaRPr lang="en-US" altLang="zh-CN" dirty="0"/>
              </a:p>
              <a:p>
                <a:r>
                  <a:rPr lang="en-US" altLang="zh-CN" dirty="0"/>
                  <a:t>ax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/>
                  <a:t> 1 (mod m)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43682B-1E2C-BB85-079C-F9C909D96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37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9562B-495A-1F13-79B2-5D75D59F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费马小定理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4C9873-9A91-49C2-B11D-25ECC09F9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是质数，则对于任意不能被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整除的整数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是质数，则对于任意整数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4C9873-9A91-49C2-B11D-25ECC09F9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4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0DF31-A5C3-BCD8-DA0E-F530F6BB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3F085-021A-8A90-6FD2-DC52265D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a^</a:t>
            </a:r>
            <a:r>
              <a:rPr lang="zh-CN" altLang="en-US" dirty="0"/>
              <a:t>（</a:t>
            </a:r>
            <a:r>
              <a:rPr lang="en-US" altLang="zh-CN" dirty="0"/>
              <a:t>p-2</a:t>
            </a:r>
            <a:r>
              <a:rPr lang="zh-CN" altLang="en-US" dirty="0"/>
              <a:t>） </a:t>
            </a:r>
            <a:r>
              <a:rPr lang="en-US" altLang="zh-CN" dirty="0"/>
              <a:t>mod p</a:t>
            </a:r>
            <a:r>
              <a:rPr lang="zh-CN" altLang="en-US" dirty="0"/>
              <a:t>怎么求？</a:t>
            </a:r>
            <a:endParaRPr lang="en-US" altLang="zh-CN" dirty="0"/>
          </a:p>
          <a:p>
            <a:r>
              <a:rPr lang="en-US" altLang="zh-CN" dirty="0" err="1"/>
              <a:t>a^b</a:t>
            </a:r>
            <a:r>
              <a:rPr lang="en-US" altLang="zh-CN" dirty="0"/>
              <a:t> mod p 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快速幂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0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E0A42-6CB2-6099-7169-865A5FAF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A62D7-4CA7-9862-2E9E-31E56099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注意：如果模数</a:t>
            </a:r>
            <a:r>
              <a:rPr lang="en-US" altLang="zh-CN" dirty="0"/>
              <a:t>p</a:t>
            </a:r>
            <a:r>
              <a:rPr lang="zh-CN" altLang="en-US" dirty="0"/>
              <a:t>不是个质数</a:t>
            </a:r>
            <a:endParaRPr lang="en-US" altLang="zh-CN" dirty="0"/>
          </a:p>
          <a:p>
            <a:r>
              <a:rPr lang="zh-CN" altLang="en-US" dirty="0"/>
              <a:t>是需要用扩展欧几里得去求逆元的</a:t>
            </a:r>
          </a:p>
        </p:txBody>
      </p:sp>
    </p:spTree>
    <p:extLst>
      <p:ext uri="{BB962C8B-B14F-4D97-AF65-F5344CB8AC3E}">
        <p14:creationId xmlns:p14="http://schemas.microsoft.com/office/powerpoint/2010/main" val="10076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C485B-DE69-D788-56A1-2F1C02D8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B7219-33E8-F160-E060-ACB55336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Power Battle (easy)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A6EB7-6DBD-1F04-0C5F-797D8527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有一块长长的铁，铁上写着 </a:t>
            </a:r>
            <a:r>
              <a:rPr lang="en-US" altLang="zh-CN" dirty="0"/>
              <a:t>n </a:t>
            </a:r>
            <a:r>
              <a:rPr lang="zh-CN" altLang="en-US" dirty="0"/>
              <a:t>个整数 </a:t>
            </a:r>
            <a:r>
              <a:rPr lang="en-US" altLang="zh-CN" dirty="0"/>
              <a:t>a1,a2,…,an​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现在有 </a:t>
            </a:r>
            <a:r>
              <a:rPr lang="en-US" altLang="zh-CN" dirty="0"/>
              <a:t>q </a:t>
            </a:r>
            <a:r>
              <a:rPr lang="zh-CN" altLang="en-US" dirty="0"/>
              <a:t>次操作：</a:t>
            </a:r>
            <a:endParaRPr lang="en-US" altLang="zh-CN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 x y</a:t>
            </a:r>
            <a:r>
              <a:rPr lang="zh-CN" altLang="en-US" dirty="0"/>
              <a:t>：把铁上第 </a:t>
            </a:r>
            <a:r>
              <a:rPr lang="en-US" altLang="zh-CN" dirty="0"/>
              <a:t>x </a:t>
            </a:r>
            <a:r>
              <a:rPr lang="zh-CN" altLang="en-US" dirty="0"/>
              <a:t>个数字 </a:t>
            </a:r>
            <a:r>
              <a:rPr lang="en-US" altLang="zh-CN" dirty="0"/>
              <a:t>ax​ </a:t>
            </a:r>
            <a:r>
              <a:rPr lang="zh-CN" altLang="en-US" dirty="0"/>
              <a:t>修改为 </a:t>
            </a:r>
            <a:r>
              <a:rPr lang="en-US" altLang="zh-CN" dirty="0"/>
              <a:t>y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 l </a:t>
            </a:r>
            <a:r>
              <a:rPr lang="en-US" altLang="zh-CN" dirty="0">
                <a:effectLst/>
              </a:rPr>
              <a:t>r</a:t>
            </a:r>
            <a:r>
              <a:rPr lang="en-US" altLang="zh-CN" dirty="0"/>
              <a:t>: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将进行一场战斗。</a:t>
            </a:r>
            <a:r>
              <a:rPr lang="zh-CN" altLang="en-US" b="1" dirty="0">
                <a:effectLst/>
              </a:rPr>
              <a:t>假设</a:t>
            </a:r>
            <a:r>
              <a:rPr lang="zh-CN" altLang="en-US" dirty="0"/>
              <a:t>这块铁被截去前后，只剩下中间第 </a:t>
            </a:r>
            <a:r>
              <a:rPr lang="en-US" altLang="zh-CN" dirty="0">
                <a:effectLst/>
              </a:rPr>
              <a:t>l</a:t>
            </a:r>
            <a:r>
              <a:rPr lang="en-US" altLang="zh-CN" dirty="0"/>
              <a:t> </a:t>
            </a:r>
            <a:r>
              <a:rPr lang="zh-CN" altLang="en-US" dirty="0"/>
              <a:t>个数字到第 </a:t>
            </a:r>
            <a:r>
              <a:rPr lang="en-US" altLang="zh-CN" dirty="0">
                <a:effectLst/>
              </a:rPr>
              <a:t>r</a:t>
            </a:r>
            <a:r>
              <a:rPr lang="en-US" altLang="zh-CN" dirty="0"/>
              <a:t> </a:t>
            </a:r>
            <a:r>
              <a:rPr lang="zh-CN" altLang="en-US" dirty="0"/>
              <a:t>个数字这一段。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从中选择一段 </a:t>
            </a:r>
            <a:r>
              <a:rPr lang="en-US" altLang="zh-CN" dirty="0"/>
              <a:t>[</a:t>
            </a:r>
            <a:r>
              <a:rPr lang="en-US" altLang="zh-CN" dirty="0" err="1"/>
              <a:t>i,j</a:t>
            </a:r>
            <a:r>
              <a:rPr lang="en-US" altLang="zh-CN" dirty="0"/>
              <a:t>][(</a:t>
            </a:r>
            <a:r>
              <a:rPr lang="en-US" altLang="zh-CN" dirty="0" err="1"/>
              <a:t>l≤i</a:t>
            </a:r>
            <a:r>
              <a:rPr lang="en-US" altLang="zh-CN" dirty="0"/>
              <a:t>&lt;</a:t>
            </a:r>
            <a:r>
              <a:rPr lang="en-US" altLang="zh-CN" dirty="0" err="1"/>
              <a:t>j≤r</a:t>
            </a:r>
            <a:r>
              <a:rPr lang="en-US" altLang="zh-CN" dirty="0"/>
              <a:t>)</a:t>
            </a:r>
            <a:r>
              <a:rPr lang="zh-CN" altLang="en-US" dirty="0"/>
              <a:t>，再选择一个切断点 </a:t>
            </a:r>
            <a:r>
              <a:rPr lang="en-US" altLang="zh-CN" dirty="0"/>
              <a:t>x </a:t>
            </a:r>
            <a:r>
              <a:rPr lang="zh-CN" altLang="en-US" dirty="0"/>
              <a:t>将铁分成 </a:t>
            </a:r>
            <a:r>
              <a:rPr lang="en-US" altLang="zh-CN" dirty="0"/>
              <a:t>[</a:t>
            </a:r>
            <a:r>
              <a:rPr lang="en-US" altLang="zh-CN" dirty="0" err="1"/>
              <a:t>i,x</a:t>
            </a:r>
            <a:r>
              <a:rPr lang="en-US" altLang="zh-CN" dirty="0"/>
              <a:t>], [x+1,j]</a:t>
            </a:r>
            <a:r>
              <a:rPr lang="zh-CN" altLang="en-US" dirty="0"/>
              <a:t>两段 </a:t>
            </a:r>
            <a:r>
              <a:rPr lang="en-US" altLang="zh-CN" dirty="0"/>
              <a:t>(</a:t>
            </a:r>
            <a:r>
              <a:rPr lang="en-US" altLang="zh-CN" dirty="0" err="1"/>
              <a:t>i≤x</a:t>
            </a:r>
            <a:r>
              <a:rPr lang="en-US" altLang="zh-CN" dirty="0"/>
              <a:t>&lt;</a:t>
            </a:r>
            <a:r>
              <a:rPr lang="en-US" altLang="zh-CN" dirty="0">
                <a:effectLst/>
              </a:rPr>
              <a:t>j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获得 </a:t>
            </a:r>
            <a:r>
              <a:rPr lang="en-US" altLang="zh-CN" dirty="0"/>
              <a:t>[</a:t>
            </a:r>
            <a:r>
              <a:rPr lang="en-US" altLang="zh-CN" dirty="0" err="1"/>
              <a:t>i,x</a:t>
            </a:r>
            <a:r>
              <a:rPr lang="en-US" altLang="zh-CN" dirty="0"/>
              <a:t>]</a:t>
            </a:r>
            <a:r>
              <a:rPr lang="zh-CN" altLang="en-US" dirty="0"/>
              <a:t>这一段，对手获得 </a:t>
            </a:r>
            <a:r>
              <a:rPr lang="en-US" altLang="zh-CN" dirty="0"/>
              <a:t>[x+1,</a:t>
            </a:r>
            <a:r>
              <a:rPr lang="en-US" altLang="zh-CN" dirty="0">
                <a:effectLst/>
              </a:rPr>
              <a:t>j</a:t>
            </a:r>
            <a:r>
              <a:rPr lang="en-US" altLang="zh-CN" dirty="0"/>
              <a:t>] </a:t>
            </a:r>
            <a:r>
              <a:rPr lang="zh-CN" altLang="en-US" dirty="0"/>
              <a:t>这一段。之后他们把获得的铁锻造成剑，剑的力量为铁上的数字之和</a:t>
            </a:r>
            <a:endParaRPr lang="en-US" altLang="zh-CN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okitsukaze</a:t>
            </a:r>
            <a:r>
              <a:rPr lang="en-US" altLang="zh-CN" dirty="0"/>
              <a:t> </a:t>
            </a:r>
            <a:r>
              <a:rPr lang="zh-CN" altLang="en-US" dirty="0"/>
              <a:t>想知道她锻造出的剑与对手的剑的力量的差值最大是多少。</a:t>
            </a:r>
            <a:r>
              <a:rPr lang="zh-CN" altLang="en-US" b="1" dirty="0"/>
              <a:t>注意：</a:t>
            </a:r>
            <a:r>
              <a:rPr lang="en-US" altLang="zh-CN" b="1" dirty="0" err="1"/>
              <a:t>Tokitsukaze</a:t>
            </a:r>
            <a:r>
              <a:rPr lang="en-US" altLang="zh-CN" b="1" dirty="0"/>
              <a:t> </a:t>
            </a:r>
            <a:r>
              <a:rPr lang="zh-CN" altLang="en-US" b="1" dirty="0"/>
              <a:t>与对手必须一人一段，不能全拿也不能全给对手。</a:t>
            </a:r>
            <a:endParaRPr lang="en-US" altLang="zh-CN" b="1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1≤T≤2.5⋅10^5</a:t>
            </a:r>
            <a:r>
              <a:rPr lang="zh-CN" altLang="en-US" dirty="0"/>
              <a:t>，</a:t>
            </a:r>
            <a:r>
              <a:rPr lang="en-US" altLang="zh-CN" dirty="0"/>
              <a:t>2≤n≤5⋅10^5 , 1≤q≤5⋅10^5</a:t>
            </a:r>
            <a:r>
              <a:rPr lang="zh-CN" altLang="en-US" dirty="0"/>
              <a:t>，</a:t>
            </a:r>
            <a:r>
              <a:rPr lang="en-US" altLang="zh-CN" dirty="0"/>
              <a:t>0≤a[</a:t>
            </a:r>
            <a:r>
              <a:rPr lang="en-US" altLang="zh-CN" dirty="0" err="1"/>
              <a:t>i</a:t>
            </a:r>
            <a:r>
              <a:rPr lang="en-US" altLang="zh-CN" dirty="0"/>
              <a:t>]≤10^9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1≤x≤n</a:t>
            </a:r>
            <a:r>
              <a:rPr lang="zh-CN" altLang="en-US" dirty="0"/>
              <a:t>，</a:t>
            </a:r>
            <a:r>
              <a:rPr lang="en-US" altLang="zh-CN" dirty="0"/>
              <a:t>0≤y≤10^9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09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9E15F-3263-21A4-72D4-086E22AF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Cats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D5CEE-3B4C-0330-7E9A-97A193129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家里有 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/>
              <a:t> 只猫。现实中 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/>
              <a:t> 为 </a:t>
            </a:r>
            <a:r>
              <a:rPr lang="en-US" altLang="zh-CN" dirty="0"/>
              <a:t>5</a:t>
            </a:r>
            <a:r>
              <a:rPr lang="zh-CN" altLang="en-US" dirty="0"/>
              <a:t>（与本题无关），如下图所示：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众所周知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特别懒，在家从不搞卫生，搞卫生这事都是由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的老婆 </a:t>
            </a:r>
            <a:r>
              <a:rPr lang="en-US" altLang="zh-CN" dirty="0" err="1"/>
              <a:t>TomiokapEace</a:t>
            </a:r>
            <a:r>
              <a:rPr lang="en-US" altLang="zh-CN" dirty="0"/>
              <a:t> </a:t>
            </a:r>
            <a:r>
              <a:rPr lang="zh-CN" altLang="en-US" dirty="0"/>
              <a:t>一手包办。在 </a:t>
            </a:r>
            <a:r>
              <a:rPr lang="en-US" altLang="zh-CN" dirty="0" err="1"/>
              <a:t>TomiokapEace</a:t>
            </a:r>
            <a:r>
              <a:rPr lang="en-US" altLang="zh-CN" dirty="0"/>
              <a:t> </a:t>
            </a:r>
            <a:r>
              <a:rPr lang="zh-CN" altLang="en-US" dirty="0"/>
              <a:t>搞卫生时，它们总是会上窜下跳，特别碍事，于是她想做一些措施让它们无法移动。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现在把 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的家看作是一个 </a:t>
            </a:r>
            <a:r>
              <a:rPr lang="en-US" altLang="zh-CN" dirty="0" err="1"/>
              <a:t>n×m</a:t>
            </a:r>
            <a:r>
              <a:rPr lang="en-US" altLang="zh-CN" dirty="0"/>
              <a:t> </a:t>
            </a:r>
            <a:r>
              <a:rPr lang="zh-CN" altLang="en-US" dirty="0"/>
              <a:t>的网格，第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只猫的位置在 </a:t>
            </a:r>
            <a:r>
              <a:rPr lang="en-US" altLang="zh-CN" dirty="0"/>
              <a:t>(</a:t>
            </a:r>
            <a:r>
              <a:rPr lang="en-US" altLang="zh-CN" dirty="0" err="1"/>
              <a:t>xi,yi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TomiokapEace</a:t>
            </a:r>
            <a:r>
              <a:rPr lang="en-US" altLang="zh-CN" dirty="0"/>
              <a:t> </a:t>
            </a:r>
            <a:r>
              <a:rPr lang="zh-CN" altLang="en-US" dirty="0"/>
              <a:t>想用若干片防猫网来限制猫的移动，她将在一只猫所在格子的四周各放上一片防猫网。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75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83DA9-C0BA-F9F6-15D9-37B89372A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F9FD-4218-CED4-9CC4-C897CE56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8C6FF-F505-4D51-652D-BE04C4E07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所有的元素都是正的</a:t>
            </a:r>
            <a:endParaRPr lang="en-US" altLang="zh-CN" dirty="0"/>
          </a:p>
          <a:p>
            <a:r>
              <a:rPr lang="en-US" altLang="zh-CN" dirty="0" err="1"/>
              <a:t>Eg</a:t>
            </a:r>
            <a:r>
              <a:rPr lang="en-US" altLang="zh-CN" dirty="0"/>
              <a:t> </a:t>
            </a:r>
            <a:r>
              <a:rPr lang="zh-CN" altLang="en-US" dirty="0"/>
              <a:t>： </a:t>
            </a:r>
            <a:r>
              <a:rPr lang="en-US" altLang="zh-CN" dirty="0"/>
              <a:t>3 4 9 5 6 2 7 8</a:t>
            </a:r>
          </a:p>
          <a:p>
            <a:endParaRPr lang="en-US" altLang="zh-CN" dirty="0"/>
          </a:p>
          <a:p>
            <a:r>
              <a:rPr lang="zh-CN" altLang="en-US" dirty="0"/>
              <a:t>前一个区间的左界一定是</a:t>
            </a:r>
            <a:r>
              <a:rPr lang="en-US" altLang="zh-CN" dirty="0"/>
              <a:t>L</a:t>
            </a:r>
            <a:r>
              <a:rPr lang="zh-CN" altLang="en-US" dirty="0"/>
              <a:t>（</a:t>
            </a:r>
            <a:r>
              <a:rPr lang="en-US" altLang="zh-CN" dirty="0"/>
              <a:t>x==L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后一个区间一定只有一个数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也就是说问题变成了在</a:t>
            </a:r>
            <a:r>
              <a:rPr lang="en-US" altLang="zh-CN" dirty="0"/>
              <a:t>[L,R]</a:t>
            </a:r>
            <a:r>
              <a:rPr lang="zh-CN" altLang="en-US" dirty="0"/>
              <a:t>区间里面找一个前缀，使得这个前缀</a:t>
            </a:r>
            <a:r>
              <a:rPr lang="en-US" altLang="zh-CN" dirty="0"/>
              <a:t>-</a:t>
            </a:r>
            <a:r>
              <a:rPr lang="zh-CN" altLang="en-US" dirty="0"/>
              <a:t>它的下一个数的值尽量大</a:t>
            </a:r>
          </a:p>
        </p:txBody>
      </p:sp>
    </p:spTree>
    <p:extLst>
      <p:ext uri="{BB962C8B-B14F-4D97-AF65-F5344CB8AC3E}">
        <p14:creationId xmlns:p14="http://schemas.microsoft.com/office/powerpoint/2010/main" val="3608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310A-87C4-3F73-AC4C-E95CDF90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424D1-132C-7E4A-DEE1-90AA6F8B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9DADF-D519-7588-69F9-6159C77B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相当于求</a:t>
            </a:r>
            <a:r>
              <a:rPr lang="en-US" altLang="zh-CN" dirty="0"/>
              <a:t>y</a:t>
            </a:r>
          </a:p>
          <a:p>
            <a:r>
              <a:rPr lang="zh-CN" altLang="en-US" dirty="0"/>
              <a:t>那么对于</a:t>
            </a:r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区间里面的每个</a:t>
            </a:r>
            <a:r>
              <a:rPr lang="en-US" altLang="zh-CN" dirty="0"/>
              <a:t>y</a:t>
            </a:r>
            <a:r>
              <a:rPr lang="zh-CN" altLang="en-US" dirty="0"/>
              <a:t>能否维护出来？</a:t>
            </a:r>
            <a:endParaRPr lang="en-US" altLang="zh-CN" dirty="0"/>
          </a:p>
          <a:p>
            <a:r>
              <a:rPr lang="en-US" altLang="zh-CN" dirty="0" err="1"/>
              <a:t>ans</a:t>
            </a:r>
            <a:r>
              <a:rPr lang="zh-CN" altLang="en-US" dirty="0"/>
              <a:t>（</a:t>
            </a:r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）</a:t>
            </a:r>
            <a:r>
              <a:rPr lang="en-US" altLang="zh-CN" dirty="0"/>
              <a:t> = sum[y]</a:t>
            </a:r>
            <a:r>
              <a:rPr lang="zh-CN" altLang="en-US" dirty="0"/>
              <a:t> </a:t>
            </a:r>
            <a:r>
              <a:rPr lang="en-US" altLang="zh-CN" dirty="0"/>
              <a:t>– sum[L-1]  - a[y] –a[y]</a:t>
            </a:r>
          </a:p>
          <a:p>
            <a:r>
              <a:rPr lang="en-US" altLang="zh-CN" dirty="0"/>
              <a:t>Sum</a:t>
            </a:r>
            <a:r>
              <a:rPr lang="zh-CN" altLang="en-US" dirty="0"/>
              <a:t>表示前缀和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sum[L-1]</a:t>
            </a:r>
            <a:r>
              <a:rPr lang="zh-CN" altLang="en-US" dirty="0"/>
              <a:t>是</a:t>
            </a:r>
            <a:r>
              <a:rPr lang="en-US" altLang="zh-CN" dirty="0"/>
              <a:t>[L,R]</a:t>
            </a:r>
            <a:r>
              <a:rPr lang="zh-CN" altLang="en-US" dirty="0"/>
              <a:t>区间读进来就知道了的</a:t>
            </a:r>
            <a:endParaRPr lang="en-US" altLang="zh-CN" dirty="0"/>
          </a:p>
          <a:p>
            <a:r>
              <a:rPr lang="zh-CN" altLang="en-US" dirty="0"/>
              <a:t>只要找到</a:t>
            </a:r>
            <a:r>
              <a:rPr lang="en-US" altLang="zh-CN" dirty="0"/>
              <a:t>[L,R]</a:t>
            </a:r>
            <a:r>
              <a:rPr lang="zh-CN" altLang="en-US" dirty="0"/>
              <a:t>区间中</a:t>
            </a:r>
            <a:r>
              <a:rPr lang="en-US" altLang="zh-CN" dirty="0"/>
              <a:t>sum[y] – 2*a[y]</a:t>
            </a:r>
            <a:r>
              <a:rPr lang="zh-CN" altLang="en-US" dirty="0"/>
              <a:t>的最大值就可以了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区间修改</a:t>
            </a:r>
            <a:r>
              <a:rPr lang="en-US" altLang="zh-CN" dirty="0"/>
              <a:t>+</a:t>
            </a:r>
            <a:r>
              <a:rPr lang="zh-CN" altLang="en-US" dirty="0"/>
              <a:t>区间求最值</a:t>
            </a:r>
            <a:r>
              <a:rPr lang="en-US" altLang="zh-CN" dirty="0"/>
              <a:t>  ——</a:t>
            </a:r>
            <a:r>
              <a:rPr lang="zh-CN" altLang="en-US" dirty="0"/>
              <a:t>线段树标准操作</a:t>
            </a:r>
            <a:endParaRPr lang="en-US" altLang="zh-CN" dirty="0"/>
          </a:p>
          <a:p>
            <a:r>
              <a:rPr lang="zh-CN" altLang="en-US" dirty="0"/>
              <a:t>（注意 修改是修改的区间，因为某个数一改，这个位置及其往后的前缀和全改了）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27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01D51-8478-2D77-B045-F4B89154A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96F75-242F-1AF0-5471-A7C10C1B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E8BF4-0932-9D74-F7B3-368F56F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486" cy="4351338"/>
          </a:xfrm>
        </p:spPr>
        <p:txBody>
          <a:bodyPr/>
          <a:lstStyle/>
          <a:p>
            <a:r>
              <a:rPr lang="zh-CN" altLang="en-US" dirty="0"/>
              <a:t>线段树是用一种树状结构来存储一个连续区间的信息的数据结构。</a:t>
            </a:r>
            <a:endParaRPr lang="en-US" altLang="zh-CN" dirty="0"/>
          </a:p>
          <a:p>
            <a:r>
              <a:rPr lang="zh-CN" altLang="en-US" dirty="0"/>
              <a:t>它主要用于处理一段</a:t>
            </a:r>
            <a:r>
              <a:rPr lang="zh-CN" altLang="en-US" dirty="0">
                <a:solidFill>
                  <a:srgbClr val="FF0000"/>
                </a:solidFill>
              </a:rPr>
              <a:t>连续区间</a:t>
            </a:r>
            <a:r>
              <a:rPr lang="zh-CN" altLang="en-US" dirty="0"/>
              <a:t>的插入</a:t>
            </a:r>
            <a:r>
              <a:rPr lang="en-US" altLang="zh-CN" dirty="0"/>
              <a:t>,</a:t>
            </a:r>
            <a:r>
              <a:rPr lang="zh-CN" altLang="en-US" dirty="0"/>
              <a:t>查找</a:t>
            </a:r>
            <a:r>
              <a:rPr lang="en-US" altLang="zh-CN" dirty="0"/>
              <a:t>,</a:t>
            </a:r>
            <a:r>
              <a:rPr lang="zh-CN" altLang="en-US" dirty="0"/>
              <a:t>统计</a:t>
            </a:r>
            <a:r>
              <a:rPr lang="en-US" altLang="zh-CN" dirty="0"/>
              <a:t>,</a:t>
            </a:r>
            <a:r>
              <a:rPr lang="zh-CN" altLang="en-US" dirty="0"/>
              <a:t>查询等操作。复杂度： 设区间长度是</a:t>
            </a:r>
            <a:r>
              <a:rPr lang="en-US" altLang="zh-CN" dirty="0"/>
              <a:t>n,</a:t>
            </a:r>
            <a:r>
              <a:rPr lang="zh-CN" altLang="en-US" dirty="0"/>
              <a:t>所有操作的复杂度是</a:t>
            </a:r>
            <a:r>
              <a:rPr lang="en-US" altLang="zh-CN" b="1" dirty="0" err="1"/>
              <a:t>logn</a:t>
            </a:r>
            <a:r>
              <a:rPr lang="zh-CN" altLang="en-US" dirty="0"/>
              <a:t>级别。</a:t>
            </a:r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FA2FA0-65CA-13FC-C308-710F9E522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31" y="3737506"/>
            <a:ext cx="936625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[1,2]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9EBD39BD-95BB-18C7-7E59-754D81E4A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380" y="3737506"/>
            <a:ext cx="935038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[3,4]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C48FFAE0-6A65-EE1C-0EC0-B1E57C45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456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0F685523-0D83-ECCA-B436-5D342A816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[5,7]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7">
            <a:extLst>
              <a:ext uri="{FF2B5EF4-FFF2-40B4-BE49-F238E27FC236}">
                <a16:creationId xmlns:a16="http://schemas.microsoft.com/office/drawing/2014/main" id="{50845DE7-6638-9FA2-CD86-8076BC4E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994" y="1418167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[1,7]</a:t>
            </a:r>
            <a:endParaRPr lang="zh-CN" altLang="en-US" sz="3200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7931982A-D4B6-73E8-2E7E-5AA5BCE9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85669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1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2BBABD5E-1754-74B6-D193-DC31B291C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144" y="3731156"/>
            <a:ext cx="935037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[5,6]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80726A82-28E5-689D-E9B5-758B79486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381" y="490114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3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23">
            <a:extLst>
              <a:ext uri="{FF2B5EF4-FFF2-40B4-BE49-F238E27FC236}">
                <a16:creationId xmlns:a16="http://schemas.microsoft.com/office/drawing/2014/main" id="{313F31D7-3CE4-1696-C141-9B635309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406" y="4885267"/>
            <a:ext cx="4667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4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4">
            <a:extLst>
              <a:ext uri="{FF2B5EF4-FFF2-40B4-BE49-F238E27FC236}">
                <a16:creationId xmlns:a16="http://schemas.microsoft.com/office/drawing/2014/main" id="{128D212C-2A0A-CAD3-B45A-CDF125A9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018" y="4856692"/>
            <a:ext cx="468312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2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0FF4D310-4C66-7DEC-B9F7-B4E15E0E6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443" y="4885267"/>
            <a:ext cx="468312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5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矩形 26">
            <a:extLst>
              <a:ext uri="{FF2B5EF4-FFF2-40B4-BE49-F238E27FC236}">
                <a16:creationId xmlns:a16="http://schemas.microsoft.com/office/drawing/2014/main" id="{719E7F15-B702-680C-07FB-A105FF071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4885267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6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矩形 27">
            <a:extLst>
              <a:ext uri="{FF2B5EF4-FFF2-40B4-BE49-F238E27FC236}">
                <a16:creationId xmlns:a16="http://schemas.microsoft.com/office/drawing/2014/main" id="{6AE1E5CC-25E4-409D-28C4-40B3E2F3E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6331" y="3731156"/>
            <a:ext cx="468313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7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9" name="直接连接符 31">
            <a:extLst>
              <a:ext uri="{FF2B5EF4-FFF2-40B4-BE49-F238E27FC236}">
                <a16:creationId xmlns:a16="http://schemas.microsoft.com/office/drawing/2014/main" id="{3F63CA15-1FDA-FC86-748E-6E0E1151D7B0}"/>
              </a:ext>
            </a:extLst>
          </p:cNvPr>
          <p:cNvCxnSpPr>
            <a:cxnSpLocks noChangeShapeType="1"/>
            <a:stCxn id="8" idx="2"/>
            <a:endCxn id="6" idx="0"/>
          </p:cNvCxnSpPr>
          <p:nvPr/>
        </p:nvCxnSpPr>
        <p:spPr bwMode="auto">
          <a:xfrm flipH="1">
            <a:off x="6917544" y="3251731"/>
            <a:ext cx="784225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3">
            <a:extLst>
              <a:ext uri="{FF2B5EF4-FFF2-40B4-BE49-F238E27FC236}">
                <a16:creationId xmlns:a16="http://schemas.microsoft.com/office/drawing/2014/main" id="{F3126465-2D62-48F0-8672-6A95AAD2B730}"/>
              </a:ext>
            </a:extLst>
          </p:cNvPr>
          <p:cNvCxnSpPr>
            <a:cxnSpLocks noChangeShapeType="1"/>
            <a:stCxn id="6" idx="2"/>
            <a:endCxn id="11" idx="0"/>
          </p:cNvCxnSpPr>
          <p:nvPr/>
        </p:nvCxnSpPr>
        <p:spPr bwMode="auto">
          <a:xfrm flipH="1">
            <a:off x="6500031" y="4385206"/>
            <a:ext cx="417513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35">
            <a:extLst>
              <a:ext uri="{FF2B5EF4-FFF2-40B4-BE49-F238E27FC236}">
                <a16:creationId xmlns:a16="http://schemas.microsoft.com/office/drawing/2014/main" id="{DD0EAB9B-E5E6-D35B-8843-12399038B678}"/>
              </a:ext>
            </a:extLst>
          </p:cNvPr>
          <p:cNvCxnSpPr>
            <a:cxnSpLocks noChangeShapeType="1"/>
            <a:stCxn id="10" idx="2"/>
            <a:endCxn id="9" idx="0"/>
          </p:cNvCxnSpPr>
          <p:nvPr/>
        </p:nvCxnSpPr>
        <p:spPr bwMode="auto">
          <a:xfrm>
            <a:off x="9208305" y="2065868"/>
            <a:ext cx="1531938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37">
            <a:extLst>
              <a:ext uri="{FF2B5EF4-FFF2-40B4-BE49-F238E27FC236}">
                <a16:creationId xmlns:a16="http://schemas.microsoft.com/office/drawing/2014/main" id="{B7ACCD42-BF0C-6446-7D8F-DB5E82D17216}"/>
              </a:ext>
            </a:extLst>
          </p:cNvPr>
          <p:cNvCxnSpPr>
            <a:cxnSpLocks noChangeShapeType="1"/>
            <a:stCxn id="8" idx="2"/>
            <a:endCxn id="7" idx="0"/>
          </p:cNvCxnSpPr>
          <p:nvPr/>
        </p:nvCxnSpPr>
        <p:spPr bwMode="auto">
          <a:xfrm>
            <a:off x="7701769" y="3251731"/>
            <a:ext cx="795337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39">
            <a:extLst>
              <a:ext uri="{FF2B5EF4-FFF2-40B4-BE49-F238E27FC236}">
                <a16:creationId xmlns:a16="http://schemas.microsoft.com/office/drawing/2014/main" id="{5E9183E1-4F7B-C4F2-B26E-3192E4CB3A2C}"/>
              </a:ext>
            </a:extLst>
          </p:cNvPr>
          <p:cNvCxnSpPr>
            <a:cxnSpLocks noChangeShapeType="1"/>
            <a:stCxn id="6" idx="2"/>
            <a:endCxn id="15" idx="0"/>
          </p:cNvCxnSpPr>
          <p:nvPr/>
        </p:nvCxnSpPr>
        <p:spPr bwMode="auto">
          <a:xfrm>
            <a:off x="6917544" y="4385206"/>
            <a:ext cx="350837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52A76C82-78F5-C012-50AB-5B7161FB9D62}"/>
              </a:ext>
            </a:extLst>
          </p:cNvPr>
          <p:cNvCxnSpPr>
            <a:cxnSpLocks noChangeShapeType="1"/>
            <a:stCxn id="7" idx="2"/>
            <a:endCxn id="13" idx="0"/>
          </p:cNvCxnSpPr>
          <p:nvPr/>
        </p:nvCxnSpPr>
        <p:spPr bwMode="auto">
          <a:xfrm flipH="1">
            <a:off x="8138331" y="4385206"/>
            <a:ext cx="358775" cy="51593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3">
            <a:extLst>
              <a:ext uri="{FF2B5EF4-FFF2-40B4-BE49-F238E27FC236}">
                <a16:creationId xmlns:a16="http://schemas.microsoft.com/office/drawing/2014/main" id="{C50BCA0A-ADAE-9318-01B1-103462B57B09}"/>
              </a:ext>
            </a:extLst>
          </p:cNvPr>
          <p:cNvCxnSpPr>
            <a:cxnSpLocks noChangeShapeType="1"/>
            <a:stCxn id="7" idx="2"/>
            <a:endCxn id="14" idx="0"/>
          </p:cNvCxnSpPr>
          <p:nvPr/>
        </p:nvCxnSpPr>
        <p:spPr bwMode="auto">
          <a:xfrm>
            <a:off x="8497106" y="4385205"/>
            <a:ext cx="347663" cy="500062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45">
            <a:extLst>
              <a:ext uri="{FF2B5EF4-FFF2-40B4-BE49-F238E27FC236}">
                <a16:creationId xmlns:a16="http://schemas.microsoft.com/office/drawing/2014/main" id="{351B7356-B2AD-0844-2CEC-C43D746BC103}"/>
              </a:ext>
            </a:extLst>
          </p:cNvPr>
          <p:cNvCxnSpPr>
            <a:cxnSpLocks noChangeShapeType="1"/>
            <a:stCxn id="12" idx="2"/>
            <a:endCxn id="16" idx="0"/>
          </p:cNvCxnSpPr>
          <p:nvPr/>
        </p:nvCxnSpPr>
        <p:spPr bwMode="auto">
          <a:xfrm flipH="1">
            <a:off x="9781393" y="4380443"/>
            <a:ext cx="373062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47">
            <a:extLst>
              <a:ext uri="{FF2B5EF4-FFF2-40B4-BE49-F238E27FC236}">
                <a16:creationId xmlns:a16="http://schemas.microsoft.com/office/drawing/2014/main" id="{71EC3802-C5E5-1D52-9442-526C6A1FD9D8}"/>
              </a:ext>
            </a:extLst>
          </p:cNvPr>
          <p:cNvCxnSpPr>
            <a:cxnSpLocks noChangeShapeType="1"/>
            <a:stCxn id="12" idx="2"/>
            <a:endCxn id="17" idx="0"/>
          </p:cNvCxnSpPr>
          <p:nvPr/>
        </p:nvCxnSpPr>
        <p:spPr bwMode="auto">
          <a:xfrm>
            <a:off x="10154456" y="4380443"/>
            <a:ext cx="352425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49">
            <a:extLst>
              <a:ext uri="{FF2B5EF4-FFF2-40B4-BE49-F238E27FC236}">
                <a16:creationId xmlns:a16="http://schemas.microsoft.com/office/drawing/2014/main" id="{74AF9624-C74E-9332-47BD-F0B17A0F8113}"/>
              </a:ext>
            </a:extLst>
          </p:cNvPr>
          <p:cNvCxnSpPr>
            <a:cxnSpLocks noChangeShapeType="1"/>
            <a:stCxn id="9" idx="2"/>
            <a:endCxn id="12" idx="0"/>
          </p:cNvCxnSpPr>
          <p:nvPr/>
        </p:nvCxnSpPr>
        <p:spPr bwMode="auto">
          <a:xfrm flipH="1">
            <a:off x="10154455" y="3251731"/>
            <a:ext cx="585788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51">
            <a:extLst>
              <a:ext uri="{FF2B5EF4-FFF2-40B4-BE49-F238E27FC236}">
                <a16:creationId xmlns:a16="http://schemas.microsoft.com/office/drawing/2014/main" id="{D0359C21-453A-208F-B937-F5C65005EB12}"/>
              </a:ext>
            </a:extLst>
          </p:cNvPr>
          <p:cNvCxnSpPr>
            <a:cxnSpLocks noChangeShapeType="1"/>
            <a:stCxn id="9" idx="2"/>
            <a:endCxn id="18" idx="0"/>
          </p:cNvCxnSpPr>
          <p:nvPr/>
        </p:nvCxnSpPr>
        <p:spPr bwMode="auto">
          <a:xfrm>
            <a:off x="10740244" y="3251731"/>
            <a:ext cx="681037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53">
            <a:extLst>
              <a:ext uri="{FF2B5EF4-FFF2-40B4-BE49-F238E27FC236}">
                <a16:creationId xmlns:a16="http://schemas.microsoft.com/office/drawing/2014/main" id="{E2A4A5F7-237D-E162-B167-FB03E7868209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flipH="1">
            <a:off x="7701769" y="2065868"/>
            <a:ext cx="1506537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5917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B831-4780-90F7-A38F-0A63B9F6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E49E2-1D4E-F892-EA39-8989BBE0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FD32AD-64AE-992A-F3A5-2E9F9299D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31" y="3737506"/>
            <a:ext cx="936625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[1,2]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32A1A349-F830-7D5A-5488-3B0545CF4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380" y="3737506"/>
            <a:ext cx="935038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[3,4]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1B5AC98B-0B78-BDAC-5572-4E0F42531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456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16">
            <a:extLst>
              <a:ext uri="{FF2B5EF4-FFF2-40B4-BE49-F238E27FC236}">
                <a16:creationId xmlns:a16="http://schemas.microsoft.com/office/drawing/2014/main" id="{B71F63B6-988C-874C-6B56-0AB0A693C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[5,7]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663D9898-E717-42C0-A776-54C33AC5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994" y="1418167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[1,7]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8">
            <a:extLst>
              <a:ext uri="{FF2B5EF4-FFF2-40B4-BE49-F238E27FC236}">
                <a16:creationId xmlns:a16="http://schemas.microsoft.com/office/drawing/2014/main" id="{057FD3AA-BADE-39AD-E4BC-CC63F7B3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85669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1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21">
            <a:extLst>
              <a:ext uri="{FF2B5EF4-FFF2-40B4-BE49-F238E27FC236}">
                <a16:creationId xmlns:a16="http://schemas.microsoft.com/office/drawing/2014/main" id="{03802153-1CCD-814A-387A-766E1DC08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144" y="3731156"/>
            <a:ext cx="935037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[5,6]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A1C3795A-3288-E921-4656-D996F76A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381" y="490114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3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23">
            <a:extLst>
              <a:ext uri="{FF2B5EF4-FFF2-40B4-BE49-F238E27FC236}">
                <a16:creationId xmlns:a16="http://schemas.microsoft.com/office/drawing/2014/main" id="{125B0497-51AF-201C-BEE1-044ABB218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406" y="4885267"/>
            <a:ext cx="4667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4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24">
            <a:extLst>
              <a:ext uri="{FF2B5EF4-FFF2-40B4-BE49-F238E27FC236}">
                <a16:creationId xmlns:a16="http://schemas.microsoft.com/office/drawing/2014/main" id="{05A92753-93EF-A43A-C8E3-05E974AF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018" y="4856692"/>
            <a:ext cx="468312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2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5">
            <a:extLst>
              <a:ext uri="{FF2B5EF4-FFF2-40B4-BE49-F238E27FC236}">
                <a16:creationId xmlns:a16="http://schemas.microsoft.com/office/drawing/2014/main" id="{42F77C98-27AB-020D-2CB6-50DAFB73A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443" y="4885267"/>
            <a:ext cx="468312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5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矩形 26">
            <a:extLst>
              <a:ext uri="{FF2B5EF4-FFF2-40B4-BE49-F238E27FC236}">
                <a16:creationId xmlns:a16="http://schemas.microsoft.com/office/drawing/2014/main" id="{00413590-74C2-9D0B-4895-87768DB9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4885267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6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矩形 27">
            <a:extLst>
              <a:ext uri="{FF2B5EF4-FFF2-40B4-BE49-F238E27FC236}">
                <a16:creationId xmlns:a16="http://schemas.microsoft.com/office/drawing/2014/main" id="{4811866D-6B1F-C23B-D077-BE4FC80D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6331" y="3731156"/>
            <a:ext cx="468313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7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8" name="直接连接符 31">
            <a:extLst>
              <a:ext uri="{FF2B5EF4-FFF2-40B4-BE49-F238E27FC236}">
                <a16:creationId xmlns:a16="http://schemas.microsoft.com/office/drawing/2014/main" id="{0ECCD89D-4D96-AF29-84E1-3CBC75F92520}"/>
              </a:ext>
            </a:extLst>
          </p:cNvPr>
          <p:cNvCxnSpPr>
            <a:cxnSpLocks noChangeShapeType="1"/>
            <a:stCxn id="7" idx="2"/>
            <a:endCxn id="5" idx="0"/>
          </p:cNvCxnSpPr>
          <p:nvPr/>
        </p:nvCxnSpPr>
        <p:spPr bwMode="auto">
          <a:xfrm flipH="1">
            <a:off x="6917544" y="3251731"/>
            <a:ext cx="784225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3">
            <a:extLst>
              <a:ext uri="{FF2B5EF4-FFF2-40B4-BE49-F238E27FC236}">
                <a16:creationId xmlns:a16="http://schemas.microsoft.com/office/drawing/2014/main" id="{8FCFEEF1-78D9-5E48-7698-210A146C5205}"/>
              </a:ext>
            </a:extLst>
          </p:cNvPr>
          <p:cNvCxnSpPr>
            <a:cxnSpLocks noChangeShapeType="1"/>
            <a:stCxn id="5" idx="2"/>
            <a:endCxn id="10" idx="0"/>
          </p:cNvCxnSpPr>
          <p:nvPr/>
        </p:nvCxnSpPr>
        <p:spPr bwMode="auto">
          <a:xfrm flipH="1">
            <a:off x="6500031" y="4385206"/>
            <a:ext cx="417513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5">
            <a:extLst>
              <a:ext uri="{FF2B5EF4-FFF2-40B4-BE49-F238E27FC236}">
                <a16:creationId xmlns:a16="http://schemas.microsoft.com/office/drawing/2014/main" id="{084760FA-884D-CEE4-EF53-9152F2A53C60}"/>
              </a:ext>
            </a:extLst>
          </p:cNvPr>
          <p:cNvCxnSpPr>
            <a:cxnSpLocks noChangeShapeType="1"/>
            <a:stCxn id="9" idx="2"/>
            <a:endCxn id="8" idx="0"/>
          </p:cNvCxnSpPr>
          <p:nvPr/>
        </p:nvCxnSpPr>
        <p:spPr bwMode="auto">
          <a:xfrm>
            <a:off x="9208305" y="2065868"/>
            <a:ext cx="1531938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37">
            <a:extLst>
              <a:ext uri="{FF2B5EF4-FFF2-40B4-BE49-F238E27FC236}">
                <a16:creationId xmlns:a16="http://schemas.microsoft.com/office/drawing/2014/main" id="{BEF65434-9D70-7A9C-3B84-C1E37982EF6D}"/>
              </a:ext>
            </a:extLst>
          </p:cNvPr>
          <p:cNvCxnSpPr>
            <a:cxnSpLocks noChangeShapeType="1"/>
            <a:stCxn id="7" idx="2"/>
            <a:endCxn id="6" idx="0"/>
          </p:cNvCxnSpPr>
          <p:nvPr/>
        </p:nvCxnSpPr>
        <p:spPr bwMode="auto">
          <a:xfrm>
            <a:off x="7701769" y="3251731"/>
            <a:ext cx="795337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39">
            <a:extLst>
              <a:ext uri="{FF2B5EF4-FFF2-40B4-BE49-F238E27FC236}">
                <a16:creationId xmlns:a16="http://schemas.microsoft.com/office/drawing/2014/main" id="{0E6D5F9E-1200-318E-BCA0-40B98576BCBC}"/>
              </a:ext>
            </a:extLst>
          </p:cNvPr>
          <p:cNvCxnSpPr>
            <a:cxnSpLocks noChangeShapeType="1"/>
            <a:stCxn id="5" idx="2"/>
            <a:endCxn id="14" idx="0"/>
          </p:cNvCxnSpPr>
          <p:nvPr/>
        </p:nvCxnSpPr>
        <p:spPr bwMode="auto">
          <a:xfrm>
            <a:off x="6917544" y="4385206"/>
            <a:ext cx="350837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B0B96C5B-14EF-D966-5CD4-AD9A357BAD5B}"/>
              </a:ext>
            </a:extLst>
          </p:cNvPr>
          <p:cNvCxnSpPr>
            <a:cxnSpLocks noChangeShapeType="1"/>
            <a:stCxn id="6" idx="2"/>
            <a:endCxn id="12" idx="0"/>
          </p:cNvCxnSpPr>
          <p:nvPr/>
        </p:nvCxnSpPr>
        <p:spPr bwMode="auto">
          <a:xfrm flipH="1">
            <a:off x="8138331" y="4385206"/>
            <a:ext cx="358775" cy="51593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43">
            <a:extLst>
              <a:ext uri="{FF2B5EF4-FFF2-40B4-BE49-F238E27FC236}">
                <a16:creationId xmlns:a16="http://schemas.microsoft.com/office/drawing/2014/main" id="{CE97B26B-9662-30EC-D6F3-BB573238666F}"/>
              </a:ext>
            </a:extLst>
          </p:cNvPr>
          <p:cNvCxnSpPr>
            <a:cxnSpLocks noChangeShapeType="1"/>
            <a:stCxn id="6" idx="2"/>
            <a:endCxn id="13" idx="0"/>
          </p:cNvCxnSpPr>
          <p:nvPr/>
        </p:nvCxnSpPr>
        <p:spPr bwMode="auto">
          <a:xfrm>
            <a:off x="8497106" y="4385205"/>
            <a:ext cx="347663" cy="500062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5">
            <a:extLst>
              <a:ext uri="{FF2B5EF4-FFF2-40B4-BE49-F238E27FC236}">
                <a16:creationId xmlns:a16="http://schemas.microsoft.com/office/drawing/2014/main" id="{480BBF04-0FEF-190A-53A7-0715B8E347E7}"/>
              </a:ext>
            </a:extLst>
          </p:cNvPr>
          <p:cNvCxnSpPr>
            <a:cxnSpLocks noChangeShapeType="1"/>
            <a:stCxn id="11" idx="2"/>
            <a:endCxn id="15" idx="0"/>
          </p:cNvCxnSpPr>
          <p:nvPr/>
        </p:nvCxnSpPr>
        <p:spPr bwMode="auto">
          <a:xfrm flipH="1">
            <a:off x="9781393" y="4380443"/>
            <a:ext cx="373062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47">
            <a:extLst>
              <a:ext uri="{FF2B5EF4-FFF2-40B4-BE49-F238E27FC236}">
                <a16:creationId xmlns:a16="http://schemas.microsoft.com/office/drawing/2014/main" id="{4E813703-C574-234A-E857-BA0ABE21C6F3}"/>
              </a:ext>
            </a:extLst>
          </p:cNvPr>
          <p:cNvCxnSpPr>
            <a:cxnSpLocks noChangeShapeType="1"/>
            <a:stCxn id="11" idx="2"/>
            <a:endCxn id="16" idx="0"/>
          </p:cNvCxnSpPr>
          <p:nvPr/>
        </p:nvCxnSpPr>
        <p:spPr bwMode="auto">
          <a:xfrm>
            <a:off x="10154456" y="4380443"/>
            <a:ext cx="352425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49">
            <a:extLst>
              <a:ext uri="{FF2B5EF4-FFF2-40B4-BE49-F238E27FC236}">
                <a16:creationId xmlns:a16="http://schemas.microsoft.com/office/drawing/2014/main" id="{3CFFAAB2-7599-F777-6E7C-0A3C61B3C6F3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 flipH="1">
            <a:off x="10154455" y="3251731"/>
            <a:ext cx="585788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51">
            <a:extLst>
              <a:ext uri="{FF2B5EF4-FFF2-40B4-BE49-F238E27FC236}">
                <a16:creationId xmlns:a16="http://schemas.microsoft.com/office/drawing/2014/main" id="{D032F494-8CFB-9755-A7B1-303F3492B657}"/>
              </a:ext>
            </a:extLst>
          </p:cNvPr>
          <p:cNvCxnSpPr>
            <a:cxnSpLocks noChangeShapeType="1"/>
            <a:stCxn id="8" idx="2"/>
            <a:endCxn id="17" idx="0"/>
          </p:cNvCxnSpPr>
          <p:nvPr/>
        </p:nvCxnSpPr>
        <p:spPr bwMode="auto">
          <a:xfrm>
            <a:off x="10740244" y="3251731"/>
            <a:ext cx="681037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53">
            <a:extLst>
              <a:ext uri="{FF2B5EF4-FFF2-40B4-BE49-F238E27FC236}">
                <a16:creationId xmlns:a16="http://schemas.microsoft.com/office/drawing/2014/main" id="{9C261A8A-4F14-1C50-691B-E821C076649F}"/>
              </a:ext>
            </a:extLst>
          </p:cNvPr>
          <p:cNvCxnSpPr>
            <a:cxnSpLocks noChangeShapeType="1"/>
            <a:stCxn id="9" idx="2"/>
            <a:endCxn id="7" idx="0"/>
          </p:cNvCxnSpPr>
          <p:nvPr/>
        </p:nvCxnSpPr>
        <p:spPr bwMode="auto">
          <a:xfrm flipH="1">
            <a:off x="7701769" y="2065868"/>
            <a:ext cx="1506537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内容占位符 29">
            <a:extLst>
              <a:ext uri="{FF2B5EF4-FFF2-40B4-BE49-F238E27FC236}">
                <a16:creationId xmlns:a16="http://schemas.microsoft.com/office/drawing/2014/main" id="{E23AB478-81E4-EC10-D192-18B6BCE3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给你一个长度为</a:t>
            </a:r>
            <a:r>
              <a:rPr lang="en-US" altLang="zh-CN" dirty="0"/>
              <a:t>n</a:t>
            </a:r>
            <a:r>
              <a:rPr lang="zh-CN" altLang="en-US" dirty="0"/>
              <a:t>的序列</a:t>
            </a:r>
            <a:endParaRPr lang="en-US" altLang="zh-CN" dirty="0"/>
          </a:p>
          <a:p>
            <a:r>
              <a:rPr lang="zh-CN" altLang="en-US" dirty="0"/>
              <a:t>有如下操作</a:t>
            </a:r>
            <a:endParaRPr lang="en-US" altLang="zh-CN" dirty="0"/>
          </a:p>
          <a:p>
            <a:r>
              <a:rPr lang="zh-CN" altLang="en-US" dirty="0"/>
              <a:t>将第</a:t>
            </a:r>
            <a:r>
              <a:rPr lang="en-US" altLang="zh-CN" dirty="0" err="1"/>
              <a:t>i</a:t>
            </a:r>
            <a:r>
              <a:rPr lang="zh-CN" altLang="en-US" dirty="0"/>
              <a:t>个数加或减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求区间</a:t>
            </a:r>
            <a:r>
              <a:rPr lang="en-US" altLang="zh-CN" dirty="0"/>
              <a:t>Li</a:t>
            </a:r>
            <a:r>
              <a:rPr lang="zh-CN" altLang="en-US" dirty="0"/>
              <a:t>到</a:t>
            </a:r>
            <a:r>
              <a:rPr lang="en-US" altLang="zh-CN" dirty="0"/>
              <a:t>Ri</a:t>
            </a:r>
            <a:r>
              <a:rPr lang="zh-CN" altLang="en-US" dirty="0"/>
              <a:t>的最大值</a:t>
            </a:r>
          </a:p>
        </p:txBody>
      </p:sp>
    </p:spTree>
    <p:extLst>
      <p:ext uri="{BB962C8B-B14F-4D97-AF65-F5344CB8AC3E}">
        <p14:creationId xmlns:p14="http://schemas.microsoft.com/office/powerpoint/2010/main" val="59086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B0A9-D518-3958-5068-31E752D1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2F7FD-58A3-E2FE-A03F-B7D28FDD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C28235-2FE8-55F6-AFF1-622029EE6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31" y="3737506"/>
            <a:ext cx="936625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[1,2]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97CBA1CD-6DD1-CAB4-AA6C-2FF8CCB5B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380" y="3737506"/>
            <a:ext cx="935038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[3,4]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68A0208C-9B46-60BE-BF1E-335A156D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456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[1,4]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16">
            <a:extLst>
              <a:ext uri="{FF2B5EF4-FFF2-40B4-BE49-F238E27FC236}">
                <a16:creationId xmlns:a16="http://schemas.microsoft.com/office/drawing/2014/main" id="{AE43D4AC-0E5B-5AE0-F1CF-AD64D5A7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2604030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[5,7]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2F476619-8466-BE3D-5CA4-CB4D9FB8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994" y="1418167"/>
            <a:ext cx="9366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[1,7]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8">
            <a:extLst>
              <a:ext uri="{FF2B5EF4-FFF2-40B4-BE49-F238E27FC236}">
                <a16:creationId xmlns:a16="http://schemas.microsoft.com/office/drawing/2014/main" id="{AD2E0476-E737-0AA9-B382-A50F437C4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85669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1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21">
            <a:extLst>
              <a:ext uri="{FF2B5EF4-FFF2-40B4-BE49-F238E27FC236}">
                <a16:creationId xmlns:a16="http://schemas.microsoft.com/office/drawing/2014/main" id="{1F608266-B6BD-EFF9-7477-0B0A1FD10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144" y="3731156"/>
            <a:ext cx="935037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[5,6]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A37BA256-6536-E582-BA73-49821AF91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381" y="4901142"/>
            <a:ext cx="468313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3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23">
            <a:extLst>
              <a:ext uri="{FF2B5EF4-FFF2-40B4-BE49-F238E27FC236}">
                <a16:creationId xmlns:a16="http://schemas.microsoft.com/office/drawing/2014/main" id="{D3E093C7-7BE2-E6D6-6CBE-F00D0965B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406" y="4885267"/>
            <a:ext cx="466725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4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24">
            <a:extLst>
              <a:ext uri="{FF2B5EF4-FFF2-40B4-BE49-F238E27FC236}">
                <a16:creationId xmlns:a16="http://schemas.microsoft.com/office/drawing/2014/main" id="{60390A0C-F3BC-AAB4-C9D2-7D4EB53F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018" y="4856692"/>
            <a:ext cx="468312" cy="649288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2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5">
            <a:extLst>
              <a:ext uri="{FF2B5EF4-FFF2-40B4-BE49-F238E27FC236}">
                <a16:creationId xmlns:a16="http://schemas.microsoft.com/office/drawing/2014/main" id="{9D497DF9-785D-D2CC-A92D-6636EA4D4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443" y="4885267"/>
            <a:ext cx="468312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5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矩形 26">
            <a:extLst>
              <a:ext uri="{FF2B5EF4-FFF2-40B4-BE49-F238E27FC236}">
                <a16:creationId xmlns:a16="http://schemas.microsoft.com/office/drawing/2014/main" id="{156A060D-BECD-CC54-DD48-7CCF4B62D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931" y="4885267"/>
            <a:ext cx="468313" cy="647700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6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矩形 27">
            <a:extLst>
              <a:ext uri="{FF2B5EF4-FFF2-40B4-BE49-F238E27FC236}">
                <a16:creationId xmlns:a16="http://schemas.microsoft.com/office/drawing/2014/main" id="{9455EB40-3732-4AD4-14A4-4E973328D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6331" y="3731156"/>
            <a:ext cx="468313" cy="649287"/>
          </a:xfrm>
          <a:prstGeom prst="rect">
            <a:avLst/>
          </a:prstGeom>
          <a:solidFill>
            <a:srgbClr val="00B050"/>
          </a:solidFill>
          <a:ln w="25400">
            <a:solidFill>
              <a:srgbClr val="7EDC96"/>
            </a:solidFill>
            <a:miter lim="800000"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Goudy Old Style" panose="02020502050305020303" pitchFamily="18" charset="0"/>
                <a:sym typeface="Goudy Old Style" panose="02020502050305020303" pitchFamily="18" charset="0"/>
              </a:rPr>
              <a:t>7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8" name="直接连接符 31">
            <a:extLst>
              <a:ext uri="{FF2B5EF4-FFF2-40B4-BE49-F238E27FC236}">
                <a16:creationId xmlns:a16="http://schemas.microsoft.com/office/drawing/2014/main" id="{73502E9F-8F57-324B-9B94-C13FC69F38C0}"/>
              </a:ext>
            </a:extLst>
          </p:cNvPr>
          <p:cNvCxnSpPr>
            <a:cxnSpLocks noChangeShapeType="1"/>
            <a:stCxn id="7" idx="2"/>
            <a:endCxn id="5" idx="0"/>
          </p:cNvCxnSpPr>
          <p:nvPr/>
        </p:nvCxnSpPr>
        <p:spPr bwMode="auto">
          <a:xfrm flipH="1">
            <a:off x="6917544" y="3251731"/>
            <a:ext cx="784225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3">
            <a:extLst>
              <a:ext uri="{FF2B5EF4-FFF2-40B4-BE49-F238E27FC236}">
                <a16:creationId xmlns:a16="http://schemas.microsoft.com/office/drawing/2014/main" id="{2A72B157-45D0-4763-A9E8-616FDA1C8F1A}"/>
              </a:ext>
            </a:extLst>
          </p:cNvPr>
          <p:cNvCxnSpPr>
            <a:cxnSpLocks noChangeShapeType="1"/>
            <a:stCxn id="5" idx="2"/>
            <a:endCxn id="10" idx="0"/>
          </p:cNvCxnSpPr>
          <p:nvPr/>
        </p:nvCxnSpPr>
        <p:spPr bwMode="auto">
          <a:xfrm flipH="1">
            <a:off x="6500031" y="4385206"/>
            <a:ext cx="417513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5">
            <a:extLst>
              <a:ext uri="{FF2B5EF4-FFF2-40B4-BE49-F238E27FC236}">
                <a16:creationId xmlns:a16="http://schemas.microsoft.com/office/drawing/2014/main" id="{44836883-5AFD-970A-3E76-9CB96EAA506D}"/>
              </a:ext>
            </a:extLst>
          </p:cNvPr>
          <p:cNvCxnSpPr>
            <a:cxnSpLocks noChangeShapeType="1"/>
            <a:stCxn id="9" idx="2"/>
            <a:endCxn id="8" idx="0"/>
          </p:cNvCxnSpPr>
          <p:nvPr/>
        </p:nvCxnSpPr>
        <p:spPr bwMode="auto">
          <a:xfrm>
            <a:off x="9208305" y="2065868"/>
            <a:ext cx="1531938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37">
            <a:extLst>
              <a:ext uri="{FF2B5EF4-FFF2-40B4-BE49-F238E27FC236}">
                <a16:creationId xmlns:a16="http://schemas.microsoft.com/office/drawing/2014/main" id="{6C1BA08A-BB7C-5925-A2B9-611DCD5CC38E}"/>
              </a:ext>
            </a:extLst>
          </p:cNvPr>
          <p:cNvCxnSpPr>
            <a:cxnSpLocks noChangeShapeType="1"/>
            <a:stCxn id="7" idx="2"/>
            <a:endCxn id="6" idx="0"/>
          </p:cNvCxnSpPr>
          <p:nvPr/>
        </p:nvCxnSpPr>
        <p:spPr bwMode="auto">
          <a:xfrm>
            <a:off x="7701769" y="3251731"/>
            <a:ext cx="795337" cy="4857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39">
            <a:extLst>
              <a:ext uri="{FF2B5EF4-FFF2-40B4-BE49-F238E27FC236}">
                <a16:creationId xmlns:a16="http://schemas.microsoft.com/office/drawing/2014/main" id="{9069CCDF-DB2C-AADD-F930-D5CEC077D4FE}"/>
              </a:ext>
            </a:extLst>
          </p:cNvPr>
          <p:cNvCxnSpPr>
            <a:cxnSpLocks noChangeShapeType="1"/>
            <a:stCxn id="5" idx="2"/>
            <a:endCxn id="14" idx="0"/>
          </p:cNvCxnSpPr>
          <p:nvPr/>
        </p:nvCxnSpPr>
        <p:spPr bwMode="auto">
          <a:xfrm>
            <a:off x="6917544" y="4385206"/>
            <a:ext cx="350837" cy="47148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41C3C003-7B76-5F9D-D225-06FBFA7DED3C}"/>
              </a:ext>
            </a:extLst>
          </p:cNvPr>
          <p:cNvCxnSpPr>
            <a:cxnSpLocks noChangeShapeType="1"/>
            <a:stCxn id="6" idx="2"/>
            <a:endCxn id="12" idx="0"/>
          </p:cNvCxnSpPr>
          <p:nvPr/>
        </p:nvCxnSpPr>
        <p:spPr bwMode="auto">
          <a:xfrm flipH="1">
            <a:off x="8138331" y="4385206"/>
            <a:ext cx="358775" cy="515937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43">
            <a:extLst>
              <a:ext uri="{FF2B5EF4-FFF2-40B4-BE49-F238E27FC236}">
                <a16:creationId xmlns:a16="http://schemas.microsoft.com/office/drawing/2014/main" id="{95FE61E9-34CD-CB13-B9DA-633D2E20E027}"/>
              </a:ext>
            </a:extLst>
          </p:cNvPr>
          <p:cNvCxnSpPr>
            <a:cxnSpLocks noChangeShapeType="1"/>
            <a:stCxn id="6" idx="2"/>
            <a:endCxn id="13" idx="0"/>
          </p:cNvCxnSpPr>
          <p:nvPr/>
        </p:nvCxnSpPr>
        <p:spPr bwMode="auto">
          <a:xfrm>
            <a:off x="8497106" y="4385205"/>
            <a:ext cx="347663" cy="500062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5">
            <a:extLst>
              <a:ext uri="{FF2B5EF4-FFF2-40B4-BE49-F238E27FC236}">
                <a16:creationId xmlns:a16="http://schemas.microsoft.com/office/drawing/2014/main" id="{98F8B3A4-008F-D74A-CC7D-FC14C4EE0D9B}"/>
              </a:ext>
            </a:extLst>
          </p:cNvPr>
          <p:cNvCxnSpPr>
            <a:cxnSpLocks noChangeShapeType="1"/>
            <a:stCxn id="11" idx="2"/>
            <a:endCxn id="15" idx="0"/>
          </p:cNvCxnSpPr>
          <p:nvPr/>
        </p:nvCxnSpPr>
        <p:spPr bwMode="auto">
          <a:xfrm flipH="1">
            <a:off x="9781393" y="4380443"/>
            <a:ext cx="373062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47">
            <a:extLst>
              <a:ext uri="{FF2B5EF4-FFF2-40B4-BE49-F238E27FC236}">
                <a16:creationId xmlns:a16="http://schemas.microsoft.com/office/drawing/2014/main" id="{2B8379B4-58CE-4175-A92A-F869E87A5EA2}"/>
              </a:ext>
            </a:extLst>
          </p:cNvPr>
          <p:cNvCxnSpPr>
            <a:cxnSpLocks noChangeShapeType="1"/>
            <a:stCxn id="11" idx="2"/>
            <a:endCxn id="16" idx="0"/>
          </p:cNvCxnSpPr>
          <p:nvPr/>
        </p:nvCxnSpPr>
        <p:spPr bwMode="auto">
          <a:xfrm>
            <a:off x="10154456" y="4380443"/>
            <a:ext cx="352425" cy="5048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49">
            <a:extLst>
              <a:ext uri="{FF2B5EF4-FFF2-40B4-BE49-F238E27FC236}">
                <a16:creationId xmlns:a16="http://schemas.microsoft.com/office/drawing/2014/main" id="{8DAC9A7D-6EB1-9CC4-1C2D-2E0AFA0BD748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 flipH="1">
            <a:off x="10154455" y="3251731"/>
            <a:ext cx="585788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51">
            <a:extLst>
              <a:ext uri="{FF2B5EF4-FFF2-40B4-BE49-F238E27FC236}">
                <a16:creationId xmlns:a16="http://schemas.microsoft.com/office/drawing/2014/main" id="{AC839270-0325-A78E-BB0D-07F1131DC525}"/>
              </a:ext>
            </a:extLst>
          </p:cNvPr>
          <p:cNvCxnSpPr>
            <a:cxnSpLocks noChangeShapeType="1"/>
            <a:stCxn id="8" idx="2"/>
            <a:endCxn id="17" idx="0"/>
          </p:cNvCxnSpPr>
          <p:nvPr/>
        </p:nvCxnSpPr>
        <p:spPr bwMode="auto">
          <a:xfrm>
            <a:off x="10740244" y="3251731"/>
            <a:ext cx="681037" cy="47942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53">
            <a:extLst>
              <a:ext uri="{FF2B5EF4-FFF2-40B4-BE49-F238E27FC236}">
                <a16:creationId xmlns:a16="http://schemas.microsoft.com/office/drawing/2014/main" id="{3E333A28-C210-4265-9DB0-C9BDA37FDDE7}"/>
              </a:ext>
            </a:extLst>
          </p:cNvPr>
          <p:cNvCxnSpPr>
            <a:cxnSpLocks noChangeShapeType="1"/>
            <a:stCxn id="9" idx="2"/>
            <a:endCxn id="7" idx="0"/>
          </p:cNvCxnSpPr>
          <p:nvPr/>
        </p:nvCxnSpPr>
        <p:spPr bwMode="auto">
          <a:xfrm flipH="1">
            <a:off x="7701769" y="2065868"/>
            <a:ext cx="1506537" cy="536575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内容占位符 29">
            <a:extLst>
              <a:ext uri="{FF2B5EF4-FFF2-40B4-BE49-F238E27FC236}">
                <a16:creationId xmlns:a16="http://schemas.microsoft.com/office/drawing/2014/main" id="{CED636F4-1C0C-322E-A868-5F01C581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给你一个长度为</a:t>
            </a:r>
            <a:r>
              <a:rPr lang="en-US" altLang="zh-CN" dirty="0"/>
              <a:t>n</a:t>
            </a:r>
            <a:r>
              <a:rPr lang="zh-CN" altLang="en-US" dirty="0"/>
              <a:t>的序列</a:t>
            </a:r>
            <a:endParaRPr lang="en-US" altLang="zh-CN" dirty="0"/>
          </a:p>
          <a:p>
            <a:r>
              <a:rPr lang="zh-CN" altLang="en-US" dirty="0"/>
              <a:t>有如下操作</a:t>
            </a:r>
            <a:endParaRPr lang="en-US" altLang="zh-CN" dirty="0"/>
          </a:p>
          <a:p>
            <a:r>
              <a:rPr lang="zh-CN" altLang="en-US" dirty="0"/>
              <a:t>将区间</a:t>
            </a:r>
            <a:r>
              <a:rPr lang="en-US" altLang="zh-CN" dirty="0"/>
              <a:t>Li</a:t>
            </a:r>
            <a:r>
              <a:rPr lang="zh-CN" altLang="en-US" dirty="0"/>
              <a:t>到</a:t>
            </a:r>
            <a:r>
              <a:rPr lang="en-US" altLang="zh-CN" dirty="0"/>
              <a:t>Ri</a:t>
            </a:r>
            <a:r>
              <a:rPr lang="zh-CN" altLang="en-US" dirty="0"/>
              <a:t>的数加上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求区间</a:t>
            </a:r>
            <a:r>
              <a:rPr lang="en-US" altLang="zh-CN" dirty="0"/>
              <a:t>Li</a:t>
            </a:r>
            <a:r>
              <a:rPr lang="zh-CN" altLang="en-US" dirty="0"/>
              <a:t>到</a:t>
            </a:r>
            <a:r>
              <a:rPr lang="en-US" altLang="zh-CN" dirty="0"/>
              <a:t>Ri</a:t>
            </a:r>
            <a:r>
              <a:rPr lang="zh-CN" altLang="en-US" dirty="0"/>
              <a:t>的最大值</a:t>
            </a:r>
          </a:p>
        </p:txBody>
      </p:sp>
    </p:spTree>
    <p:extLst>
      <p:ext uri="{BB962C8B-B14F-4D97-AF65-F5344CB8AC3E}">
        <p14:creationId xmlns:p14="http://schemas.microsoft.com/office/powerpoint/2010/main" val="1885539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0E7C9-E824-3E42-16FB-8C77FDB9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107F3-E768-5440-B72A-2D6A6818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另一种解法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2CCC6-86C3-8080-A8ED-F8545A9DD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https://ac.nowcoder.com/acm/contest/view-submission?submissionId=67152842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21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00C7-929F-25A4-41B8-74CC1B72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3543F-C5FE-0E6D-B665-C3CC28F0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Power Battle (hard)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7EBB0-FD7E-09FC-B74D-37564889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-10^9≤a[</a:t>
            </a:r>
            <a:r>
              <a:rPr lang="en-US" altLang="zh-CN" dirty="0" err="1"/>
              <a:t>i</a:t>
            </a:r>
            <a:r>
              <a:rPr lang="en-US" altLang="zh-CN" dirty="0"/>
              <a:t>]≤10^9</a:t>
            </a:r>
          </a:p>
          <a:p>
            <a:r>
              <a:rPr lang="en-US" altLang="zh-CN" dirty="0"/>
              <a:t>-10^9 ≤y≤10^9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5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4851-3290-FF1D-76D3-3E0DDC7AA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F6B72-283C-EFBE-A173-35F84A4B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21A21-C95A-07B7-AE3D-2888E7E1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有负数以后贪心得出的结论就没了</a:t>
            </a:r>
            <a:r>
              <a:rPr lang="en-US" altLang="zh-CN" dirty="0"/>
              <a:t>——</a:t>
            </a:r>
            <a:r>
              <a:rPr lang="zh-CN" altLang="en-US" dirty="0"/>
              <a:t>既不能保证一定选的是个前缀，也不能保证第二个区间只要一个数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463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6FD55-8074-9DF2-D5C4-AA085C9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D0C75-5FF5-32D3-DA71-E68B2AFA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3DE8D-54B9-91F1-19ED-0A1A94A1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考虑直接用线段树维护这个题求的两个区间的差值：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思考线段树怎么维护的时候往往考虑两件事：</a:t>
            </a:r>
            <a:endParaRPr lang="en-US" altLang="zh-CN" dirty="0"/>
          </a:p>
          <a:p>
            <a:r>
              <a:rPr lang="zh-CN" altLang="en-US" dirty="0"/>
              <a:t>如何通过两个子区间的答案合成大区间答案</a:t>
            </a:r>
            <a:r>
              <a:rPr lang="en-US" altLang="zh-CN" dirty="0"/>
              <a:t>——</a:t>
            </a:r>
            <a:r>
              <a:rPr lang="zh-CN" altLang="en-US" dirty="0"/>
              <a:t>需要什么</a:t>
            </a:r>
            <a:r>
              <a:rPr lang="en-US" altLang="zh-CN" dirty="0"/>
              <a:t>tag</a:t>
            </a:r>
            <a:r>
              <a:rPr lang="zh-CN" altLang="en-US" dirty="0"/>
              <a:t>就设置什么</a:t>
            </a:r>
            <a:r>
              <a:rPr lang="en-US" altLang="zh-CN" dirty="0"/>
              <a:t>tag </a:t>
            </a:r>
            <a:r>
              <a:rPr lang="zh-CN" altLang="en-US" dirty="0"/>
              <a:t>注意这个过程中需要再去向设置的这些</a:t>
            </a:r>
            <a:r>
              <a:rPr lang="en-US" altLang="zh-CN" dirty="0"/>
              <a:t>tag</a:t>
            </a:r>
            <a:r>
              <a:rPr lang="zh-CN" altLang="en-US" dirty="0"/>
              <a:t>是否都能维护出来</a:t>
            </a:r>
            <a:endParaRPr lang="en-US" altLang="zh-CN" dirty="0"/>
          </a:p>
          <a:p>
            <a:r>
              <a:rPr lang="en-US" altLang="zh-CN" dirty="0"/>
              <a:t>lazy</a:t>
            </a:r>
            <a:r>
              <a:rPr lang="zh-CN" altLang="en-US" dirty="0"/>
              <a:t>标记如何向下传递（如果需要</a:t>
            </a:r>
            <a:r>
              <a:rPr lang="en-US" altLang="zh-CN" dirty="0"/>
              <a:t>lazy</a:t>
            </a:r>
            <a:r>
              <a:rPr lang="zh-CN" altLang="en-US" dirty="0"/>
              <a:t>的话）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1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CB827-8CB6-9203-34B8-26A257D4E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8B46C-D4D1-BA57-5145-AA9337EA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A0DC7-3B46-8596-7703-5668D4C1F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大区间的最优解有可能是</a:t>
            </a:r>
            <a:endParaRPr lang="en-US" altLang="zh-CN" dirty="0"/>
          </a:p>
          <a:p>
            <a:r>
              <a:rPr lang="zh-CN" altLang="en-US" dirty="0"/>
              <a:t>左区间的最大后缀</a:t>
            </a:r>
            <a:r>
              <a:rPr lang="en-US" altLang="zh-CN" dirty="0"/>
              <a:t>-</a:t>
            </a:r>
            <a:r>
              <a:rPr lang="zh-CN" altLang="en-US" dirty="0"/>
              <a:t>右区间的最小前缀</a:t>
            </a:r>
            <a:endParaRPr lang="en-US" altLang="zh-CN" dirty="0"/>
          </a:p>
          <a:p>
            <a:r>
              <a:rPr lang="zh-CN" altLang="en-US" dirty="0"/>
              <a:t>左区间一定选了最后一个数的最优答案（已经发生了两个区间相减）</a:t>
            </a:r>
            <a:r>
              <a:rPr lang="en-US" altLang="zh-CN" dirty="0"/>
              <a:t>-</a:t>
            </a:r>
            <a:r>
              <a:rPr lang="zh-CN" altLang="en-US" dirty="0"/>
              <a:t>右区的最小前缀</a:t>
            </a:r>
            <a:endParaRPr lang="en-US" altLang="zh-CN" dirty="0"/>
          </a:p>
          <a:p>
            <a:r>
              <a:rPr lang="zh-CN" altLang="en-US" dirty="0"/>
              <a:t>左区间的最大后缀</a:t>
            </a:r>
            <a:r>
              <a:rPr lang="en-US" altLang="zh-CN" dirty="0"/>
              <a:t>+</a:t>
            </a:r>
            <a:r>
              <a:rPr lang="zh-CN" altLang="en-US" dirty="0"/>
              <a:t>右区间中一定选了第一个数的最优答案</a:t>
            </a:r>
            <a:endParaRPr lang="en-US" altLang="zh-CN" dirty="0"/>
          </a:p>
          <a:p>
            <a:r>
              <a:rPr lang="zh-CN" altLang="en-US" dirty="0"/>
              <a:t>左区间的最优答案</a:t>
            </a:r>
            <a:endParaRPr lang="en-US" altLang="zh-CN" dirty="0"/>
          </a:p>
          <a:p>
            <a:r>
              <a:rPr lang="zh-CN" altLang="en-US" dirty="0"/>
              <a:t>右区间的最优答案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3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83C0-022D-8D1B-5E0A-C480F061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2F1DA-762E-723C-044F-2DDB93280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一片防猫板是位于两个相邻格子间隔，长度为</a:t>
            </a:r>
            <a:r>
              <a:rPr lang="en-US" altLang="zh-CN" dirty="0"/>
              <a:t>1</a:t>
            </a:r>
            <a:r>
              <a:rPr lang="zh-CN" altLang="en-US" dirty="0"/>
              <a:t>个单位的障碍物，可以阻止猫移动。具体来讲，当猫位于 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时，若</a:t>
            </a:r>
            <a:r>
              <a:rPr lang="en-US" altLang="zh-CN" dirty="0"/>
              <a:t>(x−1,y), (x,y−1), (x+1,y), (x,y+1) </a:t>
            </a:r>
            <a:r>
              <a:rPr lang="zh-CN" altLang="en-US" dirty="0"/>
              <a:t>中的任意一格和 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之间不存在防猫板，则猫可以向相邻格子移动。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TomiokapEace</a:t>
            </a:r>
            <a:r>
              <a:rPr lang="en-US" altLang="zh-CN" dirty="0"/>
              <a:t> </a:t>
            </a:r>
            <a:r>
              <a:rPr lang="zh-CN" altLang="en-US" dirty="0"/>
              <a:t>想知道至少需要购买多少片防猫网才能使所有猫无法移动。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1≤n,m≤300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1≤k≤n⋅m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59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8C8BB-9B37-F338-0546-56FB7FFCB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0616-A72A-4DBA-11D3-2081A858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771D7-58DA-94BE-959B-F704CCF6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所以 需要维护的东西：</a:t>
            </a:r>
            <a:endParaRPr lang="en-US" altLang="zh-CN" dirty="0"/>
          </a:p>
          <a:p>
            <a:r>
              <a:rPr lang="zh-CN" altLang="en-US" dirty="0"/>
              <a:t>区间和</a:t>
            </a:r>
            <a:r>
              <a:rPr lang="en-US" altLang="zh-CN" dirty="0"/>
              <a:t>Sum</a:t>
            </a:r>
          </a:p>
          <a:p>
            <a:r>
              <a:rPr lang="zh-CN" altLang="en-US" dirty="0"/>
              <a:t>最大后缀和</a:t>
            </a:r>
            <a:r>
              <a:rPr lang="en-US" altLang="zh-CN" dirty="0" err="1"/>
              <a:t>rsum</a:t>
            </a:r>
            <a:endParaRPr lang="en-US" altLang="zh-CN" dirty="0"/>
          </a:p>
          <a:p>
            <a:r>
              <a:rPr lang="zh-CN" altLang="en-US" dirty="0"/>
              <a:t>最小前缀</a:t>
            </a:r>
            <a:r>
              <a:rPr lang="en-US" altLang="zh-CN" dirty="0" err="1"/>
              <a:t>lsum</a:t>
            </a:r>
            <a:endParaRPr lang="en-US" altLang="zh-CN" dirty="0"/>
          </a:p>
          <a:p>
            <a:r>
              <a:rPr lang="zh-CN" altLang="en-US" dirty="0"/>
              <a:t>包含左端点的最优答案</a:t>
            </a:r>
            <a:endParaRPr lang="en-US" altLang="zh-CN" dirty="0"/>
          </a:p>
          <a:p>
            <a:r>
              <a:rPr lang="zh-CN" altLang="en-US" dirty="0"/>
              <a:t>包含右端点的最优答案</a:t>
            </a:r>
            <a:endParaRPr lang="en-US" altLang="zh-CN" dirty="0"/>
          </a:p>
          <a:p>
            <a:r>
              <a:rPr lang="zh-CN" altLang="en-US" dirty="0"/>
              <a:t>区间答案</a:t>
            </a:r>
          </a:p>
        </p:txBody>
      </p:sp>
    </p:spTree>
    <p:extLst>
      <p:ext uri="{BB962C8B-B14F-4D97-AF65-F5344CB8AC3E}">
        <p14:creationId xmlns:p14="http://schemas.microsoft.com/office/powerpoint/2010/main" val="357352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8DD1-C8F1-176F-20C5-D9DBFBA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506F4-27C1-EB86-9762-EEE708BE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2D6379-6E75-DA04-2B23-6D634D97A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包含左端点的最优答案 又是怎么通过子区间的答案合并来的？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</a:t>
            </a:r>
            <a:r>
              <a:rPr lang="zh-CN" altLang="en-US" dirty="0"/>
              <a:t>左子区间包含左端点的最优答案</a:t>
            </a:r>
            <a:endParaRPr lang="en-US" altLang="zh-CN" dirty="0"/>
          </a:p>
          <a:p>
            <a:r>
              <a:rPr lang="zh-CN" altLang="en-US" dirty="0"/>
              <a:t>左子区间包含左端点的最优答案</a:t>
            </a:r>
            <a:r>
              <a:rPr lang="en-US" altLang="zh-CN" dirty="0"/>
              <a:t>- </a:t>
            </a:r>
            <a:r>
              <a:rPr lang="zh-CN" altLang="en-US" dirty="0"/>
              <a:t>右区间的最小前缀和</a:t>
            </a:r>
            <a:endParaRPr lang="en-US" altLang="zh-CN" dirty="0"/>
          </a:p>
          <a:p>
            <a:r>
              <a:rPr lang="zh-CN" altLang="en-US" dirty="0"/>
              <a:t>左子区间的区间和</a:t>
            </a:r>
            <a:r>
              <a:rPr lang="en-US" altLang="zh-CN" dirty="0"/>
              <a:t>+</a:t>
            </a:r>
            <a:r>
              <a:rPr lang="zh-CN" altLang="en-US" dirty="0"/>
              <a:t>右区间包含左端点的最优答案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346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8C9E-82FF-8F14-1BA3-79BAE4B45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814C6-0258-4A03-0A83-32753E7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6C205-5C5F-895D-CA73-D1E4586A1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推荐类似题目：</a:t>
            </a:r>
            <a:endParaRPr lang="en-US" altLang="zh-CN" dirty="0"/>
          </a:p>
          <a:p>
            <a:r>
              <a:rPr lang="en-US" altLang="zh-CN" dirty="0"/>
              <a:t>NC20279 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[SCOI2010]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序列操作</a:t>
            </a:r>
            <a:endParaRPr lang="en-US" altLang="zh-CN" b="0" i="0" dirty="0">
              <a:solidFill>
                <a:srgbClr val="FFFFFF"/>
              </a:solidFill>
              <a:effectLst/>
              <a:latin typeface="system"/>
            </a:endParaRPr>
          </a:p>
          <a:p>
            <a:r>
              <a:rPr lang="zh-CN" altLang="en-US" dirty="0"/>
              <a:t>洛谷</a:t>
            </a:r>
            <a:r>
              <a:rPr lang="en-US" altLang="zh-CN" dirty="0"/>
              <a:t>P4513</a:t>
            </a:r>
            <a:r>
              <a:rPr lang="zh-CN" altLang="en-US" dirty="0"/>
              <a:t>：小白逛公园（来自出题人好哥哥）</a:t>
            </a:r>
          </a:p>
        </p:txBody>
      </p:sp>
    </p:spTree>
    <p:extLst>
      <p:ext uri="{BB962C8B-B14F-4D97-AF65-F5344CB8AC3E}">
        <p14:creationId xmlns:p14="http://schemas.microsoft.com/office/powerpoint/2010/main" val="1890098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196DD2-777B-1C4D-81B7-B4C38E7E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10777822" y="4379851"/>
            <a:ext cx="1719992" cy="156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6314620"/>
            <a:ext cx="11083636" cy="7225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182B51EC-3200-204F-A1BC-6CEC39F10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82" y="6457171"/>
            <a:ext cx="1706398" cy="1875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EC2A79-A762-1844-BF9B-10AB44466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363" y="6461479"/>
            <a:ext cx="1922736" cy="1875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C979BDE-3A92-5B4E-AECA-8533E27E9049}"/>
              </a:ext>
            </a:extLst>
          </p:cNvPr>
          <p:cNvSpPr txBox="1"/>
          <p:nvPr/>
        </p:nvSpPr>
        <p:spPr>
          <a:xfrm>
            <a:off x="601400" y="3132839"/>
            <a:ext cx="90955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0" b="1" dirty="0">
                <a:solidFill>
                  <a:schemeClr val="bg1"/>
                </a:solidFill>
                <a:latin typeface="Montserrat SemiBold" pitchFamily="2" charset="0"/>
                <a:ea typeface="HarmonyOS Sans SC Black" pitchFamily="2" charset="-122"/>
              </a:rPr>
              <a:t>Thanks!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2164DD-70EB-224C-8049-FC9BC2517599}"/>
              </a:ext>
            </a:extLst>
          </p:cNvPr>
          <p:cNvSpPr txBox="1"/>
          <p:nvPr/>
        </p:nvSpPr>
        <p:spPr>
          <a:xfrm>
            <a:off x="601400" y="404919"/>
            <a:ext cx="10482236" cy="140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感谢</a:t>
            </a:r>
            <a:r>
              <a:rPr lang="en" altLang="zh-CN" sz="3000" dirty="0" err="1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qcjj</a:t>
            </a:r>
            <a:r>
              <a:rPr lang="zh-CN" altLang="en-US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和验题人的帮助</a:t>
            </a:r>
            <a:br>
              <a:rPr lang="zh-CN" altLang="en-US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</a:br>
            <a:r>
              <a:rPr lang="zh-CN" altLang="en-US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感谢做</a:t>
            </a:r>
            <a:r>
              <a:rPr lang="zh-CN" altLang="en-US" sz="300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题的同学们</a:t>
            </a:r>
            <a:r>
              <a:rPr lang="zh-CN" altLang="en-US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来捧场</a:t>
            </a:r>
            <a:r>
              <a:rPr lang="en-US" altLang="zh-CN" sz="3000" dirty="0">
                <a:solidFill>
                  <a:schemeClr val="bg1"/>
                </a:solidFill>
                <a:effectLst/>
                <a:latin typeface="HarmonyOS Sans SC" pitchFamily="2" charset="-122"/>
                <a:ea typeface="HarmonyOS Sans SC" pitchFamily="2" charset="-122"/>
              </a:rPr>
              <a:t>~</a:t>
            </a:r>
            <a:endParaRPr lang="en-US" altLang="zh-CN" sz="3000" dirty="0">
              <a:solidFill>
                <a:schemeClr val="bg1"/>
              </a:solidFill>
              <a:latin typeface="HarmonyOS Sans SC" pitchFamily="2" charset="-122"/>
              <a:ea typeface="HarmonyOS Sans SC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5F99A1-FFCD-50F9-6E80-D7CC91D37A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675040" y="192539"/>
            <a:ext cx="2363414" cy="7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18494-4CDD-A5A2-337E-973D22EA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79ABC8D-0688-3DBD-9C2D-437228899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812410"/>
              </p:ext>
            </p:extLst>
          </p:nvPr>
        </p:nvGraphicFramePr>
        <p:xfrm>
          <a:off x="838200" y="1825624"/>
          <a:ext cx="4659084" cy="3792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514">
                  <a:extLst>
                    <a:ext uri="{9D8B030D-6E8A-4147-A177-3AD203B41FA5}">
                      <a16:colId xmlns:a16="http://schemas.microsoft.com/office/drawing/2014/main" val="2008086885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1047202709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423310240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1778890349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2793773656"/>
                    </a:ext>
                  </a:extLst>
                </a:gridCol>
                <a:gridCol w="776514">
                  <a:extLst>
                    <a:ext uri="{9D8B030D-6E8A-4147-A177-3AD203B41FA5}">
                      <a16:colId xmlns:a16="http://schemas.microsoft.com/office/drawing/2014/main" val="3282089981"/>
                    </a:ext>
                  </a:extLst>
                </a:gridCol>
              </a:tblGrid>
              <a:tr h="624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947766"/>
                  </a:ext>
                </a:extLst>
              </a:tr>
              <a:tr h="624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27796"/>
                  </a:ext>
                </a:extLst>
              </a:tr>
              <a:tr h="66977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575167"/>
                  </a:ext>
                </a:extLst>
              </a:tr>
              <a:tr h="624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709075"/>
                  </a:ext>
                </a:extLst>
              </a:tr>
              <a:tr h="624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31402"/>
                  </a:ext>
                </a:extLst>
              </a:tr>
              <a:tr h="624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02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16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0B6E-36C2-28EE-DD57-1EFAD6B6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57A42-9385-E5EE-D768-D159F683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Eliminate (easy)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7B7D1-2726-6A89-1135-D38100430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正在玩一个消除游戏。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初始有 </a:t>
            </a:r>
            <a:r>
              <a:rPr lang="en-US" altLang="zh-CN" dirty="0"/>
              <a:t>n </a:t>
            </a:r>
            <a:r>
              <a:rPr lang="zh-CN" altLang="en-US" dirty="0"/>
              <a:t>个宝石从左到右排成一排，第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个宝石的颜色为 </a:t>
            </a:r>
            <a:r>
              <a:rPr lang="en-US" altLang="zh-CN" dirty="0"/>
              <a:t>col[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可以进行若干次以下操作：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任选一种颜色 </a:t>
            </a:r>
            <a:r>
              <a:rPr lang="en-US" altLang="zh-CN" dirty="0"/>
              <a:t>x</a:t>
            </a:r>
            <a:r>
              <a:rPr lang="zh-CN" altLang="en-US" dirty="0"/>
              <a:t>，将颜色为 </a:t>
            </a:r>
            <a:r>
              <a:rPr lang="en-US" altLang="zh-CN" dirty="0"/>
              <a:t>x </a:t>
            </a:r>
            <a:r>
              <a:rPr lang="zh-CN" altLang="en-US" dirty="0"/>
              <a:t>的最右边那颗宝石、以及该宝石右边的所有宝石全部消除。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Tokitsukaze</a:t>
            </a:r>
            <a:r>
              <a:rPr lang="en-US" altLang="zh-CN" dirty="0"/>
              <a:t> </a:t>
            </a:r>
            <a:r>
              <a:rPr lang="zh-CN" altLang="en-US" dirty="0"/>
              <a:t>想知道至少需要几次操作才能把 </a:t>
            </a:r>
            <a:r>
              <a:rPr lang="en-US" altLang="zh-CN" dirty="0"/>
              <a:t>n</a:t>
            </a:r>
            <a:r>
              <a:rPr lang="zh-CN" altLang="en-US" dirty="0"/>
              <a:t>个宝石全部消除。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T&lt;=2*10^5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1&lt;=Col[</a:t>
            </a:r>
            <a:r>
              <a:rPr lang="en-US" altLang="zh-CN" dirty="0" err="1"/>
              <a:t>i</a:t>
            </a:r>
            <a:r>
              <a:rPr lang="en-US" altLang="zh-CN" dirty="0"/>
              <a:t>] &lt;=min(n,2)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83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1D12-B909-080A-F2BA-104CFEE7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437D6-74AE-3D8A-E00E-C0702740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62C0A-A36A-DD54-343A-AA3BC233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11112212222212211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10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9374-4E6F-B7C0-0F4E-40B9C0F7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447D-48AD-4B07-4801-B9968674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system"/>
              </a:rPr>
              <a:t>Tokitsukaze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and Eliminate (hard)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61A12-1579-0364-5A54-E28E1D6B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1≤col [</a:t>
            </a:r>
            <a:r>
              <a:rPr lang="en-US" altLang="zh-CN" dirty="0" err="1"/>
              <a:t>i</a:t>
            </a:r>
            <a:r>
              <a:rPr lang="en-US" altLang="zh-CN" dirty="0"/>
              <a:t>]≤n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08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3886</Words>
  <Application>Microsoft Office PowerPoint</Application>
  <PresentationFormat>宽屏</PresentationFormat>
  <Paragraphs>351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HarmonyOS Sans SC</vt:lpstr>
      <vt:lpstr>HarmonyOS Sans SC Light</vt:lpstr>
      <vt:lpstr>system</vt:lpstr>
      <vt:lpstr>等线</vt:lpstr>
      <vt:lpstr>思源黑体 Normal</vt:lpstr>
      <vt:lpstr>宋体</vt:lpstr>
      <vt:lpstr>Arial</vt:lpstr>
      <vt:lpstr>Cambria Math</vt:lpstr>
      <vt:lpstr>Goudy Old Style</vt:lpstr>
      <vt:lpstr>Montserrat SemiBold</vt:lpstr>
      <vt:lpstr>Wingdings</vt:lpstr>
      <vt:lpstr>Office 主题​​</vt:lpstr>
      <vt:lpstr>2024牛客寒假 算法基础集训</vt:lpstr>
      <vt:lpstr>ABEFIJK（LM不讲）DCGH</vt:lpstr>
      <vt:lpstr>A-Tokitsukaze and Bracelet</vt:lpstr>
      <vt:lpstr>B-Tokitsukaze and Cats</vt:lpstr>
      <vt:lpstr>PowerPoint 演示文稿</vt:lpstr>
      <vt:lpstr>PowerPoint 演示文稿</vt:lpstr>
      <vt:lpstr>E-Tokitsukaze and Eliminate (easy)</vt:lpstr>
      <vt:lpstr>PowerPoint 演示文稿</vt:lpstr>
      <vt:lpstr>F-Tokitsukaze and Eliminate (hard)</vt:lpstr>
      <vt:lpstr>PowerPoint 演示文稿</vt:lpstr>
      <vt:lpstr>PowerPoint 演示文稿</vt:lpstr>
      <vt:lpstr>PowerPoint 演示文稿</vt:lpstr>
      <vt:lpstr>I- Tokitsukaze and Short Path (plus)</vt:lpstr>
      <vt:lpstr>PowerPoint 演示文稿</vt:lpstr>
      <vt:lpstr>PowerPoint 演示文稿</vt:lpstr>
      <vt:lpstr>J- Tokitsukaze and Short Path (minus)</vt:lpstr>
      <vt:lpstr>PowerPoint 演示文稿</vt:lpstr>
      <vt:lpstr>PowerPoint 演示文稿</vt:lpstr>
      <vt:lpstr>K-Tokitsukaze and Password (easy)</vt:lpstr>
      <vt:lpstr>PowerPoint 演示文稿</vt:lpstr>
      <vt:lpstr>L-Tokitsukaze and Password (hard)</vt:lpstr>
      <vt:lpstr>PowerPoint 演示文稿</vt:lpstr>
      <vt:lpstr>D-Tokitsukaze and Slash Draw</vt:lpstr>
      <vt:lpstr>PowerPoint 演示文稿</vt:lpstr>
      <vt:lpstr>PowerPoint 演示文稿</vt:lpstr>
      <vt:lpstr>PowerPoint 演示文稿</vt:lpstr>
      <vt:lpstr>PowerPoint 演示文稿</vt:lpstr>
      <vt:lpstr>C-Tokitsukaze and Min-Max XOR</vt:lpstr>
      <vt:lpstr>PowerPoint 演示文稿</vt:lpstr>
      <vt:lpstr>PowerPoint 演示文稿</vt:lpstr>
      <vt:lpstr>Trie树</vt:lpstr>
      <vt:lpstr>PowerPoint 演示文稿</vt:lpstr>
      <vt:lpstr>01-trie</vt:lpstr>
      <vt:lpstr>PowerPoint 演示文稿</vt:lpstr>
      <vt:lpstr>逆元是什么</vt:lpstr>
      <vt:lpstr>费马小定理</vt:lpstr>
      <vt:lpstr>PowerPoint 演示文稿</vt:lpstr>
      <vt:lpstr>PowerPoint 演示文稿</vt:lpstr>
      <vt:lpstr>G-Tokitsukaze and Power Battle (easy)</vt:lpstr>
      <vt:lpstr>PowerPoint 演示文稿</vt:lpstr>
      <vt:lpstr>PowerPoint 演示文稿</vt:lpstr>
      <vt:lpstr>线段树是什么？</vt:lpstr>
      <vt:lpstr>PowerPoint 演示文稿</vt:lpstr>
      <vt:lpstr>PowerPoint 演示文稿</vt:lpstr>
      <vt:lpstr>另一种解法</vt:lpstr>
      <vt:lpstr>H- Tokitsukaze and Power Battle (hard)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119</cp:revision>
  <dcterms:created xsi:type="dcterms:W3CDTF">2022-11-07T03:06:08Z</dcterms:created>
  <dcterms:modified xsi:type="dcterms:W3CDTF">2024-02-06T10:00:17Z</dcterms:modified>
</cp:coreProperties>
</file>